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48" autoAdjust="0"/>
  </p:normalViewPr>
  <p:slideViewPr>
    <p:cSldViewPr snapToGrid="0">
      <p:cViewPr varScale="1">
        <p:scale>
          <a:sx n="85" d="100"/>
          <a:sy n="85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288-AC15-42C1-88BC-4013B727660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C7C-41F4-4E40-B9D0-3EA5205E9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5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288-AC15-42C1-88BC-4013B727660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C7C-41F4-4E40-B9D0-3EA5205E9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4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288-AC15-42C1-88BC-4013B727660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C7C-41F4-4E40-B9D0-3EA5205E9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7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288-AC15-42C1-88BC-4013B727660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C7C-41F4-4E40-B9D0-3EA5205E9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6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288-AC15-42C1-88BC-4013B727660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C7C-41F4-4E40-B9D0-3EA5205E9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288-AC15-42C1-88BC-4013B727660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C7C-41F4-4E40-B9D0-3EA5205E9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288-AC15-42C1-88BC-4013B727660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C7C-41F4-4E40-B9D0-3EA5205E9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39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288-AC15-42C1-88BC-4013B727660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C7C-41F4-4E40-B9D0-3EA5205E9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8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288-AC15-42C1-88BC-4013B727660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C7C-41F4-4E40-B9D0-3EA5205E9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0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288-AC15-42C1-88BC-4013B727660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C7C-41F4-4E40-B9D0-3EA5205E9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288-AC15-42C1-88BC-4013B727660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7C7C-41F4-4E40-B9D0-3EA5205E9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2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0B288-AC15-42C1-88BC-4013B727660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B7C7C-41F4-4E40-B9D0-3EA5205E9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5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9732" y="2265863"/>
            <a:ext cx="71925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ИНТЕЛЛЕКТУАЛЬНОЙ ДЕЯТЕЛЬНОСТИ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ГАГУ</a:t>
            </a:r>
          </a:p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2024 года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6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2132" y="2522764"/>
            <a:ext cx="9287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БЛАГОДАРИМ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2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6"/>
            <a:ext cx="12192000" cy="68606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92898" y="1222825"/>
            <a:ext cx="4551102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ru-RU" sz="1400" b="1" i="1" dirty="0">
                <a:solidFill>
                  <a:srgbClr val="1B4089"/>
                </a:solidFill>
                <a:ea typeface="Verdana" pitchFamily="34" charset="0"/>
              </a:rPr>
              <a:t>Авторы: Г.Ю. Лизунова, И.А. Таскина, Е.Ю. Кудрявцева</a:t>
            </a:r>
            <a:endParaRPr lang="ru-RU" sz="1400" i="1" dirty="0">
              <a:solidFill>
                <a:srgbClr val="1B4089"/>
              </a:solidFill>
              <a:ea typeface="Verdana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0583" y="677323"/>
            <a:ext cx="11141691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163470"/>
                </a:solidFill>
                <a:latin typeface="+mn-lt"/>
              </a:rPr>
              <a:t>Результаты исследования ценностных ориентаций подростков в </a:t>
            </a:r>
            <a:r>
              <a:rPr lang="ru-RU" sz="1800" b="1" dirty="0" smtClean="0">
                <a:solidFill>
                  <a:srgbClr val="163470"/>
                </a:solidFill>
                <a:latin typeface="+mn-lt"/>
              </a:rPr>
              <a:t>поликультурной среде </a:t>
            </a:r>
            <a:r>
              <a:rPr lang="ru-RU" sz="1800" b="1" dirty="0">
                <a:solidFill>
                  <a:srgbClr val="163470"/>
                </a:solidFill>
                <a:latin typeface="+mn-lt"/>
              </a:rPr>
              <a:t>Республики Алтай</a:t>
            </a:r>
            <a:endParaRPr lang="ru-RU" sz="1800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8215" y="6094800"/>
            <a:ext cx="9824224" cy="5770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 algn="l" defTabSz="914400" rtl="0" eaLnBrk="1" latinLnBrk="0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050" b="1" i="0" dirty="0" smtClean="0">
                <a:solidFill>
                  <a:srgbClr val="163470"/>
                </a:solidFill>
              </a:rPr>
              <a:t>Свидетельство </a:t>
            </a:r>
            <a:r>
              <a:rPr lang="ru-RU" sz="1050" b="1" i="0" dirty="0">
                <a:solidFill>
                  <a:srgbClr val="163470"/>
                </a:solidFill>
              </a:rPr>
              <a:t>о государственной регистрации базы данных № 2024620253 Российская Федерация. Результаты исследования ценностных ориентаций подростков в поликультурной среде Республики Алтай : № 2024620020 : </a:t>
            </a:r>
            <a:r>
              <a:rPr lang="ru-RU" sz="1050" b="1" i="0" dirty="0" err="1">
                <a:solidFill>
                  <a:srgbClr val="163470"/>
                </a:solidFill>
              </a:rPr>
              <a:t>заявл</a:t>
            </a:r>
            <a:r>
              <a:rPr lang="ru-RU" sz="1050" b="1" i="0" dirty="0">
                <a:solidFill>
                  <a:srgbClr val="163470"/>
                </a:solidFill>
              </a:rPr>
              <a:t>. 09.01.2024 : </a:t>
            </a:r>
            <a:r>
              <a:rPr lang="ru-RU" sz="1050" b="1" i="0" dirty="0" err="1">
                <a:solidFill>
                  <a:srgbClr val="163470"/>
                </a:solidFill>
              </a:rPr>
              <a:t>опубл</a:t>
            </a:r>
            <a:r>
              <a:rPr lang="ru-RU" sz="1050" b="1" i="0" dirty="0">
                <a:solidFill>
                  <a:srgbClr val="163470"/>
                </a:solidFill>
              </a:rPr>
              <a:t>. 17.01.2024 / Г. Ю. Лизунова, И. А. Таскина, Е. Ю. Кудрявцева ; заявитель федеральное государственное бюджетное образовательное учреждение высшего образования "Горно-Алтайский государственный университет</a:t>
            </a:r>
            <a:r>
              <a:rPr lang="ru-RU" sz="1050" b="1" i="0" dirty="0" smtClean="0">
                <a:solidFill>
                  <a:srgbClr val="163470"/>
                </a:solidFill>
              </a:rPr>
              <a:t>"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9040" y="1982286"/>
            <a:ext cx="6627600" cy="3450840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0" lvl="0" indent="0" algn="just" defTabSz="914400" rtl="0" eaLnBrk="1" latinLnBrk="0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n-lt"/>
              </a:rPr>
              <a:t>База данных предназначена для хранения и накопления информации о результатах исследования ценностных ориентаций подростков в поликультурной среде. География исследования включает Республику Алтай. Значимость представленных данных связана с темой научно- исследовательской работы кафедры педагогики, психологии и социальной работы Горно-Алтайского государственного университета: инновационный потенциал педагогического образования как ресурс формирования и развития общепрофессиональных компетенций в системе высшего профессионального образования. Содержит информацию о диагностике и иерархии жизненных ценностей у подростков; об устойчивости ценностных предпочтений подростков; о динамике развития ценностных предпочтений подростков.</a:t>
            </a:r>
            <a:endParaRPr lang="ru-RU" dirty="0">
              <a:solidFill>
                <a:srgbClr val="16347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84" y="5145310"/>
            <a:ext cx="4529667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 smtClean="0">
                <a:solidFill>
                  <a:srgbClr val="163470"/>
                </a:solidFill>
              </a:rPr>
              <a:t>Результаты исследования ценностных ориентаций подростков в поликультурной среде Республики Алтай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2" descr="C:\Users\Наука1.GASU\Desktop\2024620253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22" y="1546126"/>
            <a:ext cx="254539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6"/>
            <a:ext cx="12192000" cy="68606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83912" y="1222825"/>
            <a:ext cx="396008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ru-RU" sz="1400" b="1" i="1" dirty="0">
                <a:solidFill>
                  <a:srgbClr val="1B4089"/>
                </a:solidFill>
                <a:ea typeface="Verdana" pitchFamily="34" charset="0"/>
              </a:rPr>
              <a:t>Авторы: Г.Ю. Лизунова, И.А. Таскина, Н.М. Заяц</a:t>
            </a:r>
            <a:endParaRPr lang="ru-RU" sz="1400" i="1" dirty="0">
              <a:solidFill>
                <a:srgbClr val="1B4089"/>
              </a:solidFill>
              <a:ea typeface="Verdana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0583" y="677323"/>
            <a:ext cx="11141691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163470"/>
                </a:solidFill>
                <a:latin typeface="+mn-lt"/>
              </a:rPr>
              <a:t>Данные исследования социально-психологического здоровья молодежи Республики Алтай</a:t>
            </a:r>
            <a:endParaRPr lang="ru-RU" sz="1800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8214" y="6094800"/>
            <a:ext cx="9723863" cy="5770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 algn="l" defTabSz="914400" rtl="0" eaLnBrk="1" latinLnBrk="0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050" b="1" i="0" dirty="0" smtClean="0">
                <a:solidFill>
                  <a:srgbClr val="163470"/>
                </a:solidFill>
              </a:rPr>
              <a:t>Свидетельство </a:t>
            </a:r>
            <a:r>
              <a:rPr lang="ru-RU" sz="1050" b="1" i="0" dirty="0">
                <a:solidFill>
                  <a:srgbClr val="163470"/>
                </a:solidFill>
              </a:rPr>
              <a:t>о государственной регистрации базы данных № 2024621767 Российская Федерация. Данные исследования социально-психологического здоровья молодежи Республики Алтай : № 2024621408 : </a:t>
            </a:r>
            <a:r>
              <a:rPr lang="ru-RU" sz="1050" b="1" i="0" dirty="0" err="1">
                <a:solidFill>
                  <a:srgbClr val="163470"/>
                </a:solidFill>
              </a:rPr>
              <a:t>заявл</a:t>
            </a:r>
            <a:r>
              <a:rPr lang="ru-RU" sz="1050" b="1" i="0" dirty="0">
                <a:solidFill>
                  <a:srgbClr val="163470"/>
                </a:solidFill>
              </a:rPr>
              <a:t>. 15.04.2024 : </a:t>
            </a:r>
            <a:r>
              <a:rPr lang="ru-RU" sz="1050" b="1" i="0" dirty="0" err="1">
                <a:solidFill>
                  <a:srgbClr val="163470"/>
                </a:solidFill>
              </a:rPr>
              <a:t>опубл</a:t>
            </a:r>
            <a:r>
              <a:rPr lang="ru-RU" sz="1050" b="1" i="0" dirty="0">
                <a:solidFill>
                  <a:srgbClr val="163470"/>
                </a:solidFill>
              </a:rPr>
              <a:t>. 22.04.2024 / Г. Ю. Лизунова, И. А. Таскина, Н. М. Заяц ; заявитель федеральное государственное бюджетное образовательное учреждение высшего образования "Горно-Алтайский государственный университет</a:t>
            </a:r>
            <a:r>
              <a:rPr lang="ru-RU" sz="1050" b="1" i="0" dirty="0" smtClean="0">
                <a:solidFill>
                  <a:srgbClr val="163470"/>
                </a:solidFill>
              </a:rPr>
              <a:t>"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800" y="5143350"/>
            <a:ext cx="4529667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100" dirty="0" smtClean="0">
                <a:solidFill>
                  <a:srgbClr val="163470"/>
                </a:solidFill>
              </a:rPr>
              <a:t>Данные исследования социально-психологического здоровья молодежи Республики Алтай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4" name="Picture 2" descr="C:\Users\Наука1.GASU\Desktop\2024621767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00" y="1554898"/>
            <a:ext cx="254539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29040" y="1982286"/>
            <a:ext cx="6627600" cy="3450840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0" lvl="0" indent="0" algn="just" defTabSz="914400" rtl="0" eaLnBrk="1" latinLnBrk="0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n-lt"/>
              </a:rPr>
              <a:t>База данных предназначена для хранения и накопления информации о результатах исследования социально-психологического здоровья молодежи Республики Алтай. База данных содержит информацию о показателях социально-психологического здоровья молодежи Республики Алтай: уровень самооценки, уровень конфликтности, уровень тревожности, уровень социальной изолированности; уровень стрессоустойчивости; уровень проявления суицидальных реакций; доминирующее состояние молодых людей; показатели временной перспективы; принадлежность к «группе риска»; интернет-зависимость; глубина переживания одиночества и его виды; уровень толерантности; уровень склонности к экстремально-рискованному поведению; склонность к разным видам экстремизма, формам асоциального поведения.</a:t>
            </a:r>
            <a:endParaRPr lang="ru-RU" dirty="0">
              <a:solidFill>
                <a:srgbClr val="1634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6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6"/>
            <a:ext cx="12192000" cy="686060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20583" y="552674"/>
            <a:ext cx="11141691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163470"/>
                </a:solidFill>
                <a:latin typeface="+mn-lt"/>
              </a:rPr>
              <a:t>Рекогносцировочные испытания фиолетового гибрида картофеля С-239 в условиях высокогорья Горного Алтая </a:t>
            </a:r>
            <a:endParaRPr lang="ru-RU" sz="1800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64152" y="1201707"/>
            <a:ext cx="4379848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ea typeface="Verdana" pitchFamily="34" charset="0"/>
              </a:rPr>
              <a:t>Авторы: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ea typeface="Verdana" pitchFamily="34" charset="0"/>
              </a:rPr>
              <a:t> </a:t>
            </a:r>
            <a:r>
              <a:rPr lang="ru-RU" sz="1400" b="1" i="1" dirty="0">
                <a:solidFill>
                  <a:srgbClr val="1B4089"/>
                </a:solidFill>
              </a:rPr>
              <a:t>Н.А</a:t>
            </a:r>
            <a:r>
              <a:rPr lang="ru-RU" sz="1400" b="1" i="1" dirty="0" smtClean="0">
                <a:solidFill>
                  <a:srgbClr val="1B4089"/>
                </a:solidFill>
              </a:rPr>
              <a:t>. </a:t>
            </a:r>
            <a:r>
              <a:rPr lang="ru-RU" sz="1400" b="1" i="1" dirty="0" err="1" smtClean="0">
                <a:solidFill>
                  <a:srgbClr val="1B4089"/>
                </a:solidFill>
              </a:rPr>
              <a:t>Окашева</a:t>
            </a:r>
            <a:r>
              <a:rPr lang="ru-RU" sz="1400" b="1" i="1" dirty="0" smtClean="0">
                <a:solidFill>
                  <a:srgbClr val="1B4089"/>
                </a:solidFill>
              </a:rPr>
              <a:t>, </a:t>
            </a:r>
            <a:r>
              <a:rPr lang="ru-RU" sz="1400" b="1" i="1" dirty="0">
                <a:solidFill>
                  <a:srgbClr val="1B4089"/>
                </a:solidFill>
              </a:rPr>
              <a:t>О.В</a:t>
            </a:r>
            <a:r>
              <a:rPr lang="ru-RU" sz="1400" b="1" i="1" dirty="0" smtClean="0">
                <a:solidFill>
                  <a:srgbClr val="1B4089"/>
                </a:solidFill>
              </a:rPr>
              <a:t>. Сафонова, </a:t>
            </a:r>
            <a:r>
              <a:rPr lang="ru-RU" sz="1400" b="1" i="1" dirty="0">
                <a:solidFill>
                  <a:srgbClr val="1B4089"/>
                </a:solidFill>
              </a:rPr>
              <a:t>Н.Е. </a:t>
            </a:r>
            <a:r>
              <a:rPr lang="ru-RU" sz="1400" b="1" i="1" dirty="0" smtClean="0">
                <a:solidFill>
                  <a:srgbClr val="1B4089"/>
                </a:solidFill>
              </a:rPr>
              <a:t>Худякова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ea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8215" y="6094800"/>
            <a:ext cx="9712712" cy="5770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 algn="l" defTabSz="914400" rtl="0" eaLnBrk="1" latinLnBrk="0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050" b="1" i="0" dirty="0">
                <a:solidFill>
                  <a:srgbClr val="163470"/>
                </a:solidFill>
              </a:rPr>
              <a:t>Свидетельство о государственной регистрации базы данных № 2024622765 Российская Федерация. Рекогносцировочные испытания фиолетового гибрида картофеля С-239 в условиях высокогорья Горного Алтая : № 2024622555 : </a:t>
            </a:r>
            <a:r>
              <a:rPr lang="ru-RU" sz="1050" b="1" i="0" dirty="0" err="1">
                <a:solidFill>
                  <a:srgbClr val="163470"/>
                </a:solidFill>
              </a:rPr>
              <a:t>заявл</a:t>
            </a:r>
            <a:r>
              <a:rPr lang="ru-RU" sz="1050" b="1" i="0" dirty="0">
                <a:solidFill>
                  <a:srgbClr val="163470"/>
                </a:solidFill>
              </a:rPr>
              <a:t>. 17.06.2024 : </a:t>
            </a:r>
            <a:r>
              <a:rPr lang="ru-RU" sz="1050" b="1" i="0" dirty="0" err="1">
                <a:solidFill>
                  <a:srgbClr val="163470"/>
                </a:solidFill>
              </a:rPr>
              <a:t>опубл</a:t>
            </a:r>
            <a:r>
              <a:rPr lang="ru-RU" sz="1050" b="1" i="0" dirty="0">
                <a:solidFill>
                  <a:srgbClr val="163470"/>
                </a:solidFill>
              </a:rPr>
              <a:t>. 26.06.2024 / Н. А. </a:t>
            </a:r>
            <a:r>
              <a:rPr lang="ru-RU" sz="1050" b="1" i="0" dirty="0" err="1">
                <a:solidFill>
                  <a:srgbClr val="163470"/>
                </a:solidFill>
              </a:rPr>
              <a:t>Окашева</a:t>
            </a:r>
            <a:r>
              <a:rPr lang="ru-RU" sz="1050" b="1" i="0" dirty="0">
                <a:solidFill>
                  <a:srgbClr val="163470"/>
                </a:solidFill>
              </a:rPr>
              <a:t>, О. В. Сафонова, Н. Е. Худякова ; заявитель Федеральное государственное бюджетное образовательное учреждение высшего образования «Горно-Алтайский государственный университет</a:t>
            </a:r>
            <a:r>
              <a:rPr lang="ru-RU" sz="1050" b="1" i="0" dirty="0" smtClean="0">
                <a:solidFill>
                  <a:srgbClr val="163470"/>
                </a:solidFill>
              </a:rPr>
              <a:t>»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800" y="5145310"/>
            <a:ext cx="4529667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100" dirty="0">
                <a:solidFill>
                  <a:srgbClr val="163470"/>
                </a:solidFill>
              </a:rPr>
              <a:t>Рекогносцировочные испытания фиолетового гибрида картофеля С-239 в условиях высокогорья Горного Алтая 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610653"/>
            <a:ext cx="2551402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29040" y="2004588"/>
            <a:ext cx="6627600" cy="3450840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0" lvl="0" indent="0" algn="just" defTabSz="914400" rtl="0" eaLnBrk="1" latinLnBrk="0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n-lt"/>
              </a:rPr>
              <a:t>База данных </a:t>
            </a:r>
            <a:r>
              <a:rPr lang="ru-RU" dirty="0" smtClean="0">
                <a:latin typeface="+mn-lt"/>
              </a:rPr>
              <a:t>предназначена </a:t>
            </a:r>
            <a:r>
              <a:rPr lang="ru-RU" dirty="0">
                <a:latin typeface="+mn-lt"/>
              </a:rPr>
              <a:t>для хранения информации о параметрах изменчивости </a:t>
            </a:r>
            <a:r>
              <a:rPr lang="ru-RU" dirty="0" err="1">
                <a:latin typeface="+mn-lt"/>
              </a:rPr>
              <a:t>биоморфологических</a:t>
            </a:r>
            <a:r>
              <a:rPr lang="ru-RU" dirty="0">
                <a:latin typeface="+mn-lt"/>
              </a:rPr>
              <a:t> признаков гибридов картофеля в условиях Алтая. Имеет прикладное значение для исследований влияния агроклиматических факторов на формирование морфологических признаков </a:t>
            </a:r>
            <a:r>
              <a:rPr lang="ru-RU" dirty="0" smtClean="0">
                <a:latin typeface="+mn-lt"/>
              </a:rPr>
              <a:t>растений и обеспечивает </a:t>
            </a:r>
            <a:r>
              <a:rPr lang="ru-RU" dirty="0">
                <a:latin typeface="+mn-lt"/>
              </a:rPr>
              <a:t>накопление и хранение данных о параметрах изменчивости продуктивности, высоты и других признаков растений. Оценка полученных данных по качественным и количественным параметрам цветного сорта С-239 в условиях высокогорья Горного Алтая позволит селекционерам использовать данный сорт С-239 при подборе родительских форм для получения нового сорта с высокими показателями продуктивности и урожайности, местному населению для дальнейшего возделывания в регионе. </a:t>
            </a:r>
            <a:r>
              <a:rPr lang="ru-RU" dirty="0" smtClean="0">
                <a:latin typeface="+mn-lt"/>
              </a:rPr>
              <a:t>Исследования </a:t>
            </a:r>
            <a:r>
              <a:rPr lang="ru-RU" dirty="0">
                <a:latin typeface="+mn-lt"/>
              </a:rPr>
              <a:t>морфологической изменчивости позволяют выявить закономерности формирования различных признаков и свойств видов в зависимости от меняющейся климатической и экологической обстановки. </a:t>
            </a:r>
            <a:endParaRPr lang="ru-RU" dirty="0">
              <a:solidFill>
                <a:srgbClr val="1634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45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6"/>
            <a:ext cx="12192000" cy="686060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20583" y="552674"/>
            <a:ext cx="11141691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163470"/>
                </a:solidFill>
                <a:latin typeface="+mn-lt"/>
              </a:rPr>
              <a:t>Программа сбора и сохранения информации от трёхуровневого датчика низкочастотных акустических сигналов </a:t>
            </a:r>
            <a:endParaRPr lang="ru-RU" sz="1800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64152" y="1190556"/>
            <a:ext cx="4379848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ea typeface="Verdana" pitchFamily="34" charset="0"/>
              </a:rPr>
              <a:t>Авторы: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ea typeface="Verdana" pitchFamily="34" charset="0"/>
              </a:rPr>
              <a:t> </a:t>
            </a:r>
            <a:r>
              <a:rPr lang="ru-RU" sz="1400" b="1" i="1" dirty="0">
                <a:solidFill>
                  <a:srgbClr val="1B4089"/>
                </a:solidFill>
              </a:rPr>
              <a:t>И.Н</a:t>
            </a:r>
            <a:r>
              <a:rPr lang="ru-RU" sz="1400" b="1" i="1" dirty="0" smtClean="0">
                <a:solidFill>
                  <a:srgbClr val="1B4089"/>
                </a:solidFill>
              </a:rPr>
              <a:t>. Фролов, </a:t>
            </a:r>
            <a:r>
              <a:rPr lang="ru-RU" sz="1400" b="1" i="1" dirty="0">
                <a:solidFill>
                  <a:srgbClr val="1B4089"/>
                </a:solidFill>
              </a:rPr>
              <a:t>Н.Г</a:t>
            </a:r>
            <a:r>
              <a:rPr lang="ru-RU" sz="1400" b="1" i="1" dirty="0" smtClean="0">
                <a:solidFill>
                  <a:srgbClr val="1B4089"/>
                </a:solidFill>
              </a:rPr>
              <a:t>. Кудрявцев, </a:t>
            </a:r>
            <a:r>
              <a:rPr lang="ru-RU" sz="1400" b="1" i="1" dirty="0">
                <a:solidFill>
                  <a:srgbClr val="1B4089"/>
                </a:solidFill>
              </a:rPr>
              <a:t>В.Ю. </a:t>
            </a:r>
            <a:r>
              <a:rPr lang="ru-RU" sz="1400" b="1" i="1" dirty="0" smtClean="0">
                <a:solidFill>
                  <a:srgbClr val="1B4089"/>
                </a:solidFill>
              </a:rPr>
              <a:t>Сафонова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ea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7062" y="6094800"/>
            <a:ext cx="9712713" cy="738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 algn="l" defTabSz="914400" rtl="0" eaLnBrk="1" latinLnBrk="0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050" b="1" i="0" dirty="0">
                <a:solidFill>
                  <a:srgbClr val="163470"/>
                </a:solidFill>
              </a:rPr>
              <a:t>Свидетельство о государственной регистрации программы для ЭВМ № 2024687093 Российская Федерация. «Программа сбора и сохранения информации от трёхуровневого датчика низкочастотных акустических сигналов» : № 2024686561 : </a:t>
            </a:r>
            <a:r>
              <a:rPr lang="ru-RU" sz="1050" b="1" i="0" dirty="0" err="1">
                <a:solidFill>
                  <a:srgbClr val="163470"/>
                </a:solidFill>
              </a:rPr>
              <a:t>заявл</a:t>
            </a:r>
            <a:r>
              <a:rPr lang="ru-RU" sz="1050" b="1" i="0" dirty="0">
                <a:solidFill>
                  <a:srgbClr val="163470"/>
                </a:solidFill>
              </a:rPr>
              <a:t>. 05.11.2024 : </a:t>
            </a:r>
            <a:r>
              <a:rPr lang="ru-RU" sz="1050" b="1" i="0" dirty="0" err="1">
                <a:solidFill>
                  <a:srgbClr val="163470"/>
                </a:solidFill>
              </a:rPr>
              <a:t>опубл</a:t>
            </a:r>
            <a:r>
              <a:rPr lang="ru-RU" sz="1050" b="1" i="0" dirty="0">
                <a:solidFill>
                  <a:srgbClr val="163470"/>
                </a:solidFill>
              </a:rPr>
              <a:t>. 14.11.2024 / И. Н. Фролов, Н. Г. Кудрявцев, В. Ю. Сафонова ; заявитель Федеральное государственное бюджетное образовательное учреждение высшего образования «Горно-Алтайский государственный университет</a:t>
            </a:r>
            <a:r>
              <a:rPr lang="ru-RU" sz="1050" b="1" i="0" dirty="0" smtClean="0">
                <a:solidFill>
                  <a:srgbClr val="163470"/>
                </a:solidFill>
              </a:rPr>
              <a:t>»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800" y="5145310"/>
            <a:ext cx="4529667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100" dirty="0">
                <a:solidFill>
                  <a:srgbClr val="163470"/>
                </a:solidFill>
              </a:rPr>
              <a:t>Программа сбора и сохранения информации от трёхуровневого датчика низкочастотных акустических сигналов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00" y="1590327"/>
            <a:ext cx="255700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29040" y="1982286"/>
            <a:ext cx="6627600" cy="3450840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0" lvl="0" indent="0" algn="just" defTabSz="914400" rtl="0" eaLnBrk="1" latinLnBrk="0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n-lt"/>
              </a:rPr>
              <a:t>Программа представляет собой реализацию скоростного </a:t>
            </a:r>
            <a:r>
              <a:rPr lang="ru-RU" dirty="0" err="1">
                <a:latin typeface="+mn-lt"/>
              </a:rPr>
              <a:t>логгирования</a:t>
            </a:r>
            <a:r>
              <a:rPr lang="ru-RU" dirty="0">
                <a:latin typeface="+mn-lt"/>
              </a:rPr>
              <a:t> данных с нескольких сенсоров. Программа может использоваться на микроконтроллерах ESP32 для синхронного сохранения получаемых значений с трех различных датчиков. Также присутствует возможность синхронизации времени производимых измерений. Функциональные возможности программы: программа выполняет синхронизацию внутренних часов по двум источникам - GPS и часы реального времени DS3231. Сбор данных с сенсоров осуществляется одновременно в два потока на разных ядрах микроконтроллера. Реализована работа с микрофонным датчиком MEMS по шине I2S, высокоточным датчиком давления DPS368 (шина I2C) и, дополнительно, любым сенсором, подключаемым на контакты внутреннего АЦП микроконтроллера. Сохранение данных производится по UART на </a:t>
            </a:r>
            <a:r>
              <a:rPr lang="ru-RU" dirty="0" err="1">
                <a:latin typeface="+mn-lt"/>
              </a:rPr>
              <a:t>microSD</a:t>
            </a:r>
            <a:r>
              <a:rPr lang="ru-RU" dirty="0">
                <a:latin typeface="+mn-lt"/>
              </a:rPr>
              <a:t> карту памяти.</a:t>
            </a:r>
            <a:endParaRPr lang="ru-RU" dirty="0">
              <a:solidFill>
                <a:srgbClr val="1634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09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6"/>
            <a:ext cx="12192000" cy="686060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20583" y="552674"/>
            <a:ext cx="11141691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163470"/>
                </a:solidFill>
                <a:latin typeface="+mn-lt"/>
              </a:rPr>
              <a:t>Результаты возделывания фиолетового гибрида картофеля С-282 по агрономическим признакам в Горном Алтае</a:t>
            </a:r>
            <a:endParaRPr lang="ru-RU" sz="1800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8214" y="6094800"/>
            <a:ext cx="9701561" cy="5770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 algn="l" defTabSz="914400" rtl="0" eaLnBrk="1" latinLnBrk="0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050" b="1" i="0" dirty="0">
                <a:solidFill>
                  <a:srgbClr val="163470"/>
                </a:solidFill>
              </a:rPr>
              <a:t>Свидетельство о государственной регистрации базы данных № 2024625215 Российская Федерация. «Результаты возделывания фиолетового гибрида картофеля С-282 по агрономическим признакам в Горном Алтае» : № 2024625052 : </a:t>
            </a:r>
            <a:r>
              <a:rPr lang="ru-RU" sz="1050" b="1" i="0" dirty="0" err="1">
                <a:solidFill>
                  <a:srgbClr val="163470"/>
                </a:solidFill>
              </a:rPr>
              <a:t>заявл</a:t>
            </a:r>
            <a:r>
              <a:rPr lang="ru-RU" sz="1050" b="1" i="0" dirty="0">
                <a:solidFill>
                  <a:srgbClr val="163470"/>
                </a:solidFill>
              </a:rPr>
              <a:t>. 05.11.2024 : </a:t>
            </a:r>
            <a:r>
              <a:rPr lang="ru-RU" sz="1050" b="1" i="0" dirty="0" err="1">
                <a:solidFill>
                  <a:srgbClr val="163470"/>
                </a:solidFill>
              </a:rPr>
              <a:t>опубл</a:t>
            </a:r>
            <a:r>
              <a:rPr lang="ru-RU" sz="1050" b="1" i="0" dirty="0">
                <a:solidFill>
                  <a:srgbClr val="163470"/>
                </a:solidFill>
              </a:rPr>
              <a:t>. 15.11.2024 / H. А. </a:t>
            </a:r>
            <a:r>
              <a:rPr lang="ru-RU" sz="1050" b="1" i="0" dirty="0" err="1">
                <a:solidFill>
                  <a:srgbClr val="163470"/>
                </a:solidFill>
              </a:rPr>
              <a:t>Окашева</a:t>
            </a:r>
            <a:r>
              <a:rPr lang="ru-RU" sz="1050" b="1" i="0" dirty="0">
                <a:solidFill>
                  <a:srgbClr val="163470"/>
                </a:solidFill>
              </a:rPr>
              <a:t>, О. В. Сафонова, О. П. </a:t>
            </a:r>
            <a:r>
              <a:rPr lang="ru-RU" sz="1050" b="1" i="0" dirty="0" err="1">
                <a:solidFill>
                  <a:srgbClr val="163470"/>
                </a:solidFill>
              </a:rPr>
              <a:t>Вознийчук</a:t>
            </a:r>
            <a:r>
              <a:rPr lang="ru-RU" sz="1050" b="1" i="0" dirty="0">
                <a:solidFill>
                  <a:srgbClr val="163470"/>
                </a:solidFill>
              </a:rPr>
              <a:t> ; заявитель Федеральное государственное бюджетное образовательное учреждение высшего образования «Горно-Алтайский государственный университет</a:t>
            </a:r>
            <a:r>
              <a:rPr lang="ru-RU" sz="1050" b="1" i="0" dirty="0" smtClean="0">
                <a:solidFill>
                  <a:srgbClr val="163470"/>
                </a:solidFill>
              </a:rPr>
              <a:t>»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800" y="5145310"/>
            <a:ext cx="4529667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100" dirty="0">
                <a:solidFill>
                  <a:srgbClr val="163470"/>
                </a:solidFill>
              </a:rPr>
              <a:t>Результаты возделывания фиолетового гибрида картофеля С-282 по агрономическим признакам в Горном Алтае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00" y="1590327"/>
            <a:ext cx="255465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320136" y="1190556"/>
            <a:ext cx="4523864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ea typeface="Verdana" pitchFamily="34" charset="0"/>
              </a:rPr>
              <a:t>Авторы: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ea typeface="Verdana" pitchFamily="34" charset="0"/>
              </a:rPr>
              <a:t> </a:t>
            </a:r>
            <a:r>
              <a:rPr lang="ru-RU" sz="1400" b="1" i="1" dirty="0">
                <a:solidFill>
                  <a:srgbClr val="1B4089"/>
                </a:solidFill>
              </a:rPr>
              <a:t>Н.А</a:t>
            </a:r>
            <a:r>
              <a:rPr lang="ru-RU" sz="1400" b="1" i="1" dirty="0" smtClean="0">
                <a:solidFill>
                  <a:srgbClr val="1B4089"/>
                </a:solidFill>
              </a:rPr>
              <a:t>. </a:t>
            </a:r>
            <a:r>
              <a:rPr lang="ru-RU" sz="1400" b="1" i="1" dirty="0" err="1" smtClean="0">
                <a:solidFill>
                  <a:srgbClr val="1B4089"/>
                </a:solidFill>
              </a:rPr>
              <a:t>Окашева</a:t>
            </a:r>
            <a:r>
              <a:rPr lang="ru-RU" sz="1400" b="1" i="1" dirty="0" smtClean="0">
                <a:solidFill>
                  <a:srgbClr val="1B4089"/>
                </a:solidFill>
              </a:rPr>
              <a:t>, </a:t>
            </a:r>
            <a:r>
              <a:rPr lang="ru-RU" sz="1400" b="1" i="1" dirty="0">
                <a:solidFill>
                  <a:srgbClr val="1B4089"/>
                </a:solidFill>
              </a:rPr>
              <a:t>О.В</a:t>
            </a:r>
            <a:r>
              <a:rPr lang="ru-RU" sz="1400" b="1" i="1" dirty="0" smtClean="0">
                <a:solidFill>
                  <a:srgbClr val="1B4089"/>
                </a:solidFill>
              </a:rPr>
              <a:t>. Сафонова, О.П. </a:t>
            </a:r>
            <a:r>
              <a:rPr lang="ru-RU" sz="1400" b="1" i="1" dirty="0" err="1" smtClean="0">
                <a:solidFill>
                  <a:srgbClr val="1B4089"/>
                </a:solidFill>
              </a:rPr>
              <a:t>Вознийчук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ea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9040" y="1982286"/>
            <a:ext cx="6627600" cy="3450840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0" lvl="0" indent="0" algn="just" defTabSz="914400" rtl="0" eaLnBrk="1" latinLnBrk="0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n-lt"/>
              </a:rPr>
              <a:t>База данных предназначена для хранения информации о результатах возделывания фиолетового гибрида картофеля С-282 по агрономическим признакам в Горном Алтае. Изучение результатов возделывания фиолетового гибрида картофеля С-282 по агрономическим признакам в Горном Алтае позволило оценить потенциал этого нового гибрида картофеля для сельского хозяйства Республики Алтай. В результате изучения полевой и лабораторной оценки фиолетового гибрида картофеля С-282 определены оптимальные условия возделывания. Изучение базы данных по перспективности возделывания фиолетового гибрида картофеля С-282 может способствовать развитию сельского хозяйства региона, путей повышения качества картофеля, увеличения урожайности и увеличения доходов от продажи продукции. </a:t>
            </a:r>
            <a:endParaRPr lang="ru-RU" dirty="0">
              <a:solidFill>
                <a:srgbClr val="1634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70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6"/>
            <a:ext cx="12192000" cy="686060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20583" y="677323"/>
            <a:ext cx="11141691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163470"/>
                </a:solidFill>
                <a:latin typeface="+mn-lt"/>
              </a:rPr>
              <a:t>Электронные учебные курсы Горно-Алтайского государственного университета</a:t>
            </a:r>
            <a:endParaRPr lang="ru-RU" sz="1800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9FA-1456-4AEA-A082-130B38B49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82677" y="1190556"/>
            <a:ext cx="3673963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Авторы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: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 Д.В. Сафронов, Н.В. </a:t>
            </a:r>
            <a:r>
              <a:rPr kumimoji="0" lang="ru-RU" sz="1400" b="1" i="1" u="none" strike="noStrike" kern="1200" cap="none" spc="0" normalizeH="0" noProof="0" dirty="0" err="1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Жерновникова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782" y="4979544"/>
            <a:ext cx="4529667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Свидетельство о государственной регистрации базы данных «Электронные учебные курсы Горно-Алтайского государственного университета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 descr="C:\Users\MEN\Downloads\WhatsApp Image 2024-12-04 at 16.40.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00" y="1566049"/>
            <a:ext cx="2451341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37063" y="6094800"/>
            <a:ext cx="9712714" cy="59246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 algn="l" defTabSz="914400" rtl="0" eaLnBrk="1" latinLnBrk="0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50" b="1" i="0" dirty="0" smtClean="0">
                <a:solidFill>
                  <a:srgbClr val="163470"/>
                </a:solidFill>
              </a:rPr>
              <a:t>Свидетельство </a:t>
            </a:r>
            <a:r>
              <a:rPr lang="ru-RU" sz="1050" b="1" i="0" dirty="0">
                <a:solidFill>
                  <a:srgbClr val="163470"/>
                </a:solidFill>
              </a:rPr>
              <a:t>о государственной регистрации базы данных № 2024625340</a:t>
            </a:r>
            <a:r>
              <a:rPr lang="ru-RU" sz="1050" b="1" i="0" dirty="0" smtClean="0">
                <a:solidFill>
                  <a:srgbClr val="163470"/>
                </a:solidFill>
              </a:rPr>
              <a:t> </a:t>
            </a:r>
            <a:r>
              <a:rPr lang="ru-RU" sz="1050" b="1" i="0" dirty="0">
                <a:solidFill>
                  <a:srgbClr val="163470"/>
                </a:solidFill>
              </a:rPr>
              <a:t>Российская Федерация. Электронные учебные курсы Горно-Алтайского государственного университета</a:t>
            </a:r>
            <a:r>
              <a:rPr lang="ru-RU" sz="1050" b="1" i="0" dirty="0" smtClean="0">
                <a:solidFill>
                  <a:srgbClr val="163470"/>
                </a:solidFill>
              </a:rPr>
              <a:t> </a:t>
            </a:r>
            <a:r>
              <a:rPr lang="ru-RU" sz="1050" b="1" i="0" dirty="0">
                <a:solidFill>
                  <a:srgbClr val="163470"/>
                </a:solidFill>
              </a:rPr>
              <a:t>: № 2024624883</a:t>
            </a:r>
            <a:r>
              <a:rPr lang="ru-RU" sz="1050" b="1" i="0" dirty="0" smtClean="0">
                <a:solidFill>
                  <a:srgbClr val="163470"/>
                </a:solidFill>
              </a:rPr>
              <a:t> </a:t>
            </a:r>
            <a:r>
              <a:rPr lang="ru-RU" sz="1050" b="1" i="0" dirty="0">
                <a:solidFill>
                  <a:srgbClr val="163470"/>
                </a:solidFill>
              </a:rPr>
              <a:t>: </a:t>
            </a:r>
            <a:r>
              <a:rPr lang="ru-RU" sz="1050" b="1" i="0" dirty="0" err="1">
                <a:solidFill>
                  <a:srgbClr val="163470"/>
                </a:solidFill>
              </a:rPr>
              <a:t>заявл</a:t>
            </a:r>
            <a:r>
              <a:rPr lang="ru-RU" sz="1050" b="1" i="0" dirty="0">
                <a:solidFill>
                  <a:srgbClr val="163470"/>
                </a:solidFill>
              </a:rPr>
              <a:t>. </a:t>
            </a:r>
            <a:r>
              <a:rPr lang="ru-RU" sz="1050" b="1" i="0" dirty="0" smtClean="0">
                <a:solidFill>
                  <a:srgbClr val="163470"/>
                </a:solidFill>
              </a:rPr>
              <a:t>01.11.2024 </a:t>
            </a:r>
            <a:r>
              <a:rPr lang="ru-RU" sz="1050" b="1" i="0" dirty="0">
                <a:solidFill>
                  <a:srgbClr val="163470"/>
                </a:solidFill>
              </a:rPr>
              <a:t>: </a:t>
            </a:r>
            <a:r>
              <a:rPr lang="ru-RU" sz="1050" b="1" i="0" dirty="0" err="1">
                <a:solidFill>
                  <a:srgbClr val="163470"/>
                </a:solidFill>
              </a:rPr>
              <a:t>опубл</a:t>
            </a:r>
            <a:r>
              <a:rPr lang="ru-RU" sz="1050" b="1" i="0" dirty="0">
                <a:solidFill>
                  <a:srgbClr val="163470"/>
                </a:solidFill>
              </a:rPr>
              <a:t>. </a:t>
            </a:r>
            <a:r>
              <a:rPr lang="ru-RU" sz="1050" b="1" i="0" dirty="0" smtClean="0">
                <a:solidFill>
                  <a:srgbClr val="163470"/>
                </a:solidFill>
              </a:rPr>
              <a:t>20.11.2024 </a:t>
            </a:r>
            <a:r>
              <a:rPr lang="ru-RU" sz="1050" b="1" i="0" dirty="0">
                <a:solidFill>
                  <a:srgbClr val="163470"/>
                </a:solidFill>
              </a:rPr>
              <a:t>/ Д</a:t>
            </a:r>
            <a:r>
              <a:rPr lang="ru-RU" sz="1050" b="1" i="0" dirty="0" smtClean="0">
                <a:solidFill>
                  <a:srgbClr val="163470"/>
                </a:solidFill>
              </a:rPr>
              <a:t>. В</a:t>
            </a:r>
            <a:r>
              <a:rPr lang="ru-RU" sz="1050" b="1" i="0" dirty="0">
                <a:solidFill>
                  <a:srgbClr val="163470"/>
                </a:solidFill>
              </a:rPr>
              <a:t>. </a:t>
            </a:r>
            <a:r>
              <a:rPr lang="ru-RU" sz="1050" b="1" i="0" dirty="0" smtClean="0">
                <a:solidFill>
                  <a:srgbClr val="163470"/>
                </a:solidFill>
              </a:rPr>
              <a:t>Сафронов, Н. В</a:t>
            </a:r>
            <a:r>
              <a:rPr lang="ru-RU" sz="1050" b="1" i="0" dirty="0">
                <a:solidFill>
                  <a:srgbClr val="163470"/>
                </a:solidFill>
              </a:rPr>
              <a:t>. </a:t>
            </a:r>
            <a:r>
              <a:rPr lang="ru-RU" sz="1050" b="1" i="0" dirty="0" err="1">
                <a:solidFill>
                  <a:srgbClr val="163470"/>
                </a:solidFill>
              </a:rPr>
              <a:t>Жерновникова</a:t>
            </a:r>
            <a:r>
              <a:rPr lang="ru-RU" sz="1050" b="1" i="0" dirty="0">
                <a:solidFill>
                  <a:srgbClr val="163470"/>
                </a:solidFill>
              </a:rPr>
              <a:t> </a:t>
            </a:r>
            <a:r>
              <a:rPr lang="ru-RU" sz="1050" b="1" i="0" dirty="0" smtClean="0">
                <a:solidFill>
                  <a:srgbClr val="163470"/>
                </a:solidFill>
              </a:rPr>
              <a:t> </a:t>
            </a:r>
            <a:r>
              <a:rPr lang="ru-RU" sz="1050" b="1" i="0" dirty="0">
                <a:solidFill>
                  <a:srgbClr val="163470"/>
                </a:solidFill>
              </a:rPr>
              <a:t>; заявитель федеральное государственное бюджетное образовательное учреждение высшего образования "Горно-Алтайский государственный университет</a:t>
            </a:r>
            <a:r>
              <a:rPr lang="ru-RU" sz="1050" b="1" i="0" dirty="0" smtClean="0">
                <a:solidFill>
                  <a:srgbClr val="163470"/>
                </a:solidFill>
              </a:rPr>
              <a:t>"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9040" y="1982286"/>
            <a:ext cx="6627600" cy="3450840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0" lvl="0" indent="0" algn="just" defTabSz="914400" rtl="0" eaLnBrk="1" latinLnBrk="0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n-lt"/>
              </a:rPr>
              <a:t>База данных содержит описания электронных учебных курсов, разработчиками которых являются преподаватели Горно-Алтайского государственного университета. Описана структура каждого курса: разделы, темы, элементы. Курсы разделены на категории. Система тегов упрощает поиск по курсам. База данных предназначена для использования в учебном процессе вуза и рассчитана на студентов и преподавателей.</a:t>
            </a:r>
            <a:endParaRPr lang="ru-RU" dirty="0">
              <a:solidFill>
                <a:srgbClr val="1634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04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6"/>
            <a:ext cx="12192000" cy="686060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20583" y="677323"/>
            <a:ext cx="11141691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163470"/>
                </a:solidFill>
                <a:latin typeface="+mn-lt"/>
              </a:rPr>
              <a:t>Результаты испытания фиолетового гибрида картофеля С-219 в высокогорье Горного Алтая</a:t>
            </a:r>
            <a:endParaRPr lang="ru-RU" sz="1800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9FA-1456-4AEA-A082-130B38B49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8214" y="6094800"/>
            <a:ext cx="9723863" cy="5770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 algn="l" defTabSz="914400" rtl="0" eaLnBrk="1" latinLnBrk="0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050" b="1" i="0" dirty="0">
                <a:solidFill>
                  <a:srgbClr val="163470"/>
                </a:solidFill>
              </a:rPr>
              <a:t>Свидетельство о государственной регистрации базы данных № 2024625831 Российская Федерация. «Результаты испытания фиолетового гибрида картофеля С-219 в высокогорье Горного Алтая» : № 2024625628 : </a:t>
            </a:r>
            <a:r>
              <a:rPr lang="ru-RU" sz="1050" b="1" i="0" dirty="0" err="1">
                <a:solidFill>
                  <a:srgbClr val="163470"/>
                </a:solidFill>
              </a:rPr>
              <a:t>заявл</a:t>
            </a:r>
            <a:r>
              <a:rPr lang="ru-RU" sz="1050" b="1" i="0" dirty="0">
                <a:solidFill>
                  <a:srgbClr val="163470"/>
                </a:solidFill>
              </a:rPr>
              <a:t>. 27.11.2024 : </a:t>
            </a:r>
            <a:r>
              <a:rPr lang="ru-RU" sz="1050" b="1" i="0" dirty="0" err="1">
                <a:solidFill>
                  <a:srgbClr val="163470"/>
                </a:solidFill>
              </a:rPr>
              <a:t>опубл</a:t>
            </a:r>
            <a:r>
              <a:rPr lang="ru-RU" sz="1050" b="1" i="0" dirty="0">
                <a:solidFill>
                  <a:srgbClr val="163470"/>
                </a:solidFill>
              </a:rPr>
              <a:t>. 09.12.2024 / Н. А. </a:t>
            </a:r>
            <a:r>
              <a:rPr lang="ru-RU" sz="1050" b="1" i="0" dirty="0" err="1">
                <a:solidFill>
                  <a:srgbClr val="163470"/>
                </a:solidFill>
              </a:rPr>
              <a:t>Окашева</a:t>
            </a:r>
            <a:r>
              <a:rPr lang="ru-RU" sz="1050" b="1" i="0" dirty="0">
                <a:solidFill>
                  <a:srgbClr val="163470"/>
                </a:solidFill>
              </a:rPr>
              <a:t>, О. В. Сафонова, А. Н. </a:t>
            </a:r>
            <a:r>
              <a:rPr lang="ru-RU" sz="1050" b="1" i="0" dirty="0" err="1">
                <a:solidFill>
                  <a:srgbClr val="163470"/>
                </a:solidFill>
              </a:rPr>
              <a:t>Конунова</a:t>
            </a:r>
            <a:r>
              <a:rPr lang="ru-RU" sz="1050" b="1" i="0" dirty="0">
                <a:solidFill>
                  <a:srgbClr val="163470"/>
                </a:solidFill>
              </a:rPr>
              <a:t> ; заявитель Федеральное государственное бюджетное образовательное учреждение высшего образования «Горно-Алтайский государственный университет</a:t>
            </a:r>
            <a:r>
              <a:rPr lang="ru-RU" sz="1050" b="1" i="0" dirty="0" smtClean="0">
                <a:solidFill>
                  <a:srgbClr val="163470"/>
                </a:solidFill>
              </a:rPr>
              <a:t>»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800" y="5145310"/>
            <a:ext cx="4529667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100" dirty="0">
                <a:solidFill>
                  <a:srgbClr val="163470"/>
                </a:solidFill>
              </a:rPr>
              <a:t>Результаты испытания фиолетового гибрида картофеля С-219 в высокогорье Горного Алтая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00" y="1601478"/>
            <a:ext cx="256024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392144" y="1190556"/>
            <a:ext cx="4451856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ea typeface="Verdana" pitchFamily="34" charset="0"/>
              </a:rPr>
              <a:t>Авторы: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ea typeface="Verdana" pitchFamily="34" charset="0"/>
              </a:rPr>
              <a:t> </a:t>
            </a:r>
            <a:r>
              <a:rPr lang="ru-RU" sz="1400" b="1" i="1" dirty="0">
                <a:solidFill>
                  <a:srgbClr val="1B4089"/>
                </a:solidFill>
              </a:rPr>
              <a:t>Н.А</a:t>
            </a:r>
            <a:r>
              <a:rPr lang="ru-RU" sz="1400" b="1" i="1" dirty="0" smtClean="0">
                <a:solidFill>
                  <a:srgbClr val="1B4089"/>
                </a:solidFill>
              </a:rPr>
              <a:t>. </a:t>
            </a:r>
            <a:r>
              <a:rPr lang="ru-RU" sz="1400" b="1" i="1" dirty="0" err="1" smtClean="0">
                <a:solidFill>
                  <a:srgbClr val="1B4089"/>
                </a:solidFill>
              </a:rPr>
              <a:t>Окашева</a:t>
            </a:r>
            <a:r>
              <a:rPr lang="ru-RU" sz="1400" b="1" i="1" dirty="0" smtClean="0">
                <a:solidFill>
                  <a:srgbClr val="1B4089"/>
                </a:solidFill>
              </a:rPr>
              <a:t>, </a:t>
            </a:r>
            <a:r>
              <a:rPr lang="ru-RU" sz="1400" b="1" i="1" dirty="0">
                <a:solidFill>
                  <a:srgbClr val="1B4089"/>
                </a:solidFill>
              </a:rPr>
              <a:t>О.В</a:t>
            </a:r>
            <a:r>
              <a:rPr lang="ru-RU" sz="1400" b="1" i="1" dirty="0" smtClean="0">
                <a:solidFill>
                  <a:srgbClr val="1B4089"/>
                </a:solidFill>
              </a:rPr>
              <a:t>. Сафонова, А.Н. </a:t>
            </a:r>
            <a:r>
              <a:rPr lang="ru-RU" sz="1400" b="1" i="1" dirty="0" err="1" smtClean="0">
                <a:solidFill>
                  <a:srgbClr val="1B4089"/>
                </a:solidFill>
              </a:rPr>
              <a:t>Конунова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ea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9040" y="1982286"/>
            <a:ext cx="6627600" cy="3450840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0" lvl="0" indent="0" algn="just" defTabSz="914400" rtl="0" eaLnBrk="1" latinLnBrk="0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n-lt"/>
              </a:rPr>
              <a:t>База данных предназначена для хранения информации о результатах испытания фиолетового гибрида картофеля С-219 по агрономическим признакам в высокогорье Горного Алтая. </a:t>
            </a:r>
            <a:r>
              <a:rPr lang="ru-RU" dirty="0" smtClean="0">
                <a:latin typeface="+mn-lt"/>
              </a:rPr>
              <a:t>База </a:t>
            </a:r>
            <a:r>
              <a:rPr lang="ru-RU" dirty="0">
                <a:latin typeface="+mn-lt"/>
              </a:rPr>
              <a:t>данных учитывает генетическую изменчивость гибрида С-219 и помогает выбирать наиболее устойчивые к неблагоприятным факторам экземпляры, а также определить риски заболеваемости и вредителей на полях. Изучение базы данных по перспективности возделывания фиолетового гибрида картофеля С-219 может способствовать развитию сельского хозяйства региона, путей повышения качества картофеля, увеличения урожайности и увеличения доходов от продажи продукции. </a:t>
            </a:r>
            <a:r>
              <a:rPr lang="ru-RU" dirty="0" smtClean="0">
                <a:latin typeface="+mn-lt"/>
              </a:rPr>
              <a:t>Данные </a:t>
            </a:r>
            <a:r>
              <a:rPr lang="ru-RU" dirty="0">
                <a:latin typeface="+mn-lt"/>
              </a:rPr>
              <a:t>необходимы для научной работы, а также для правильной организации функционирования большого количества предприятий, которые занимаются сельскохозяйственным производством.</a:t>
            </a:r>
            <a:endParaRPr lang="ru-RU" dirty="0">
              <a:solidFill>
                <a:srgbClr val="1634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44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6"/>
            <a:ext cx="12192000" cy="686060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20583" y="677323"/>
            <a:ext cx="11141691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163470"/>
                </a:solidFill>
                <a:latin typeface="+mn-lt"/>
              </a:rPr>
              <a:t>Результаты исследования психологического благополучия молодежи Республики Алтай </a:t>
            </a:r>
            <a:endParaRPr lang="ru-RU" sz="1800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9FA-1456-4AEA-A082-130B38B49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60296" y="1190556"/>
            <a:ext cx="3096344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Авторы</a:t>
            </a:r>
            <a:r>
              <a:rPr lang="ru-RU" sz="1400" b="1" i="1" dirty="0" smtClean="0">
                <a:solidFill>
                  <a:srgbClr val="1B4089"/>
                </a:solidFill>
                <a:ea typeface="Verdana" pitchFamily="34" charset="0"/>
              </a:rPr>
              <a:t>: Г.Ю. Лизунова</a:t>
            </a:r>
            <a:r>
              <a:rPr lang="ru-RU" sz="1400" b="1" i="1" dirty="0">
                <a:solidFill>
                  <a:srgbClr val="1B4089"/>
                </a:solidFill>
                <a:ea typeface="Verdana" pitchFamily="34" charset="0"/>
              </a:rPr>
              <a:t>, </a:t>
            </a:r>
            <a:r>
              <a:rPr lang="ru-RU" sz="1400" b="1" i="1" dirty="0" smtClean="0">
                <a:solidFill>
                  <a:srgbClr val="1B4089"/>
                </a:solidFill>
                <a:ea typeface="Verdana" pitchFamily="34" charset="0"/>
              </a:rPr>
              <a:t>И.А. Таскина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8215" y="6094800"/>
            <a:ext cx="9690410" cy="5770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 algn="l" defTabSz="914400" rtl="0" eaLnBrk="1" latinLnBrk="0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050" b="1" i="0" dirty="0">
                <a:solidFill>
                  <a:srgbClr val="163470"/>
                </a:solidFill>
              </a:rPr>
              <a:t>Свидетельство о государственной регистрации базы данных № 2024626226 Российская Федерация. «Результаты исследования психологического благополучия молодежи Республики Алтай» : № 2024626117 : </a:t>
            </a:r>
            <a:r>
              <a:rPr lang="ru-RU" sz="1050" b="1" i="0" dirty="0" err="1">
                <a:solidFill>
                  <a:srgbClr val="163470"/>
                </a:solidFill>
              </a:rPr>
              <a:t>заявл</a:t>
            </a:r>
            <a:r>
              <a:rPr lang="ru-RU" sz="1050" b="1" i="0" dirty="0">
                <a:solidFill>
                  <a:srgbClr val="163470"/>
                </a:solidFill>
              </a:rPr>
              <a:t>. 12.12.2024 : </a:t>
            </a:r>
            <a:r>
              <a:rPr lang="ru-RU" sz="1050" b="1" i="0" dirty="0" err="1">
                <a:solidFill>
                  <a:srgbClr val="163470"/>
                </a:solidFill>
              </a:rPr>
              <a:t>опубл</a:t>
            </a:r>
            <a:r>
              <a:rPr lang="ru-RU" sz="1050" b="1" i="0" dirty="0">
                <a:solidFill>
                  <a:srgbClr val="163470"/>
                </a:solidFill>
              </a:rPr>
              <a:t>. 20.12.2024 / Г. Ю. Лизунова, И. А. Таскина ; заявитель федеральное государственное бюджетное образовательное учреждение высшего образования "Горно-Алтайский государственный университет</a:t>
            </a:r>
            <a:r>
              <a:rPr lang="ru-RU" sz="1050" b="1" i="0" dirty="0" smtClean="0">
                <a:solidFill>
                  <a:srgbClr val="163470"/>
                </a:solidFill>
              </a:rPr>
              <a:t>"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84" y="5144147"/>
            <a:ext cx="4529667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rgbClr val="163470"/>
                </a:solidFill>
              </a:rPr>
              <a:t>Результаты исследования психологического благополучия молодежи Республики Алтай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00" y="1568025"/>
            <a:ext cx="254743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29040" y="1982286"/>
            <a:ext cx="6627600" cy="3450840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0" lvl="0" indent="0" algn="just" defTabSz="914400" rtl="0" eaLnBrk="1" latinLnBrk="0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n-lt"/>
              </a:rPr>
              <a:t>База данных предназначена для хранения и накопления информации о результатах исследования психологического благополучия молодежи Республики Алтай. База данных содержит информацию о </a:t>
            </a:r>
            <a:r>
              <a:rPr lang="ru-RU" dirty="0" smtClean="0">
                <a:latin typeface="+mn-lt"/>
              </a:rPr>
              <a:t>следующих показателях </a:t>
            </a:r>
            <a:r>
              <a:rPr lang="ru-RU" dirty="0">
                <a:latin typeface="+mn-lt"/>
              </a:rPr>
              <a:t>психологического благополучия молодежи Республики Алтай: </a:t>
            </a:r>
            <a:endParaRPr lang="ru-RU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уровень адаптивных способностей (уровень нервно-психической устойчивости;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уровень коммуникативных особенностей;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уровень моральной нормативности);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уровень стрессоустойчивости;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уровень проявления суицидальных реакций;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уровень </a:t>
            </a:r>
            <a:r>
              <a:rPr lang="ru-RU" dirty="0" err="1" smtClean="0">
                <a:latin typeface="+mn-lt"/>
              </a:rPr>
              <a:t>адаптированности</a:t>
            </a:r>
            <a:r>
              <a:rPr lang="ru-RU" dirty="0" smtClean="0">
                <a:latin typeface="+mn-lt"/>
              </a:rPr>
              <a:t> (социальная адаптация, дидактическая адаптация, профессиональная адаптация).</a:t>
            </a:r>
            <a:endParaRPr lang="ru-RU" dirty="0">
              <a:solidFill>
                <a:srgbClr val="1634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56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1485</Words>
  <Application>Microsoft Office PowerPoint</Application>
  <PresentationFormat>Произвольный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vdesk4k22</dc:creator>
  <cp:lastModifiedBy> Секретарь проректора НР  -</cp:lastModifiedBy>
  <cp:revision>38</cp:revision>
  <dcterms:created xsi:type="dcterms:W3CDTF">2024-02-12T10:44:13Z</dcterms:created>
  <dcterms:modified xsi:type="dcterms:W3CDTF">2025-02-05T06:17:22Z</dcterms:modified>
</cp:coreProperties>
</file>