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2" r:id="rId4"/>
    <p:sldId id="265" r:id="rId5"/>
    <p:sldId id="285" r:id="rId6"/>
    <p:sldId id="284" r:id="rId7"/>
    <p:sldId id="283" r:id="rId8"/>
    <p:sldId id="282" r:id="rId9"/>
    <p:sldId id="281" r:id="rId10"/>
    <p:sldId id="280" r:id="rId11"/>
    <p:sldId id="279" r:id="rId12"/>
    <p:sldId id="278" r:id="rId13"/>
    <p:sldId id="277" r:id="rId14"/>
    <p:sldId id="276" r:id="rId15"/>
    <p:sldId id="275" r:id="rId16"/>
    <p:sldId id="274" r:id="rId17"/>
    <p:sldId id="273" r:id="rId18"/>
    <p:sldId id="272" r:id="rId19"/>
    <p:sldId id="271" r:id="rId20"/>
    <p:sldId id="270" r:id="rId21"/>
    <p:sldId id="269" r:id="rId22"/>
    <p:sldId id="268" r:id="rId23"/>
    <p:sldId id="267" r:id="rId24"/>
    <p:sldId id="266" r:id="rId25"/>
    <p:sldId id="264" r:id="rId26"/>
    <p:sldId id="263" r:id="rId27"/>
    <p:sldId id="302" r:id="rId28"/>
    <p:sldId id="301" r:id="rId29"/>
    <p:sldId id="300" r:id="rId30"/>
    <p:sldId id="299" r:id="rId31"/>
    <p:sldId id="298" r:id="rId32"/>
    <p:sldId id="297" r:id="rId33"/>
    <p:sldId id="296" r:id="rId34"/>
    <p:sldId id="295" r:id="rId35"/>
    <p:sldId id="294" r:id="rId36"/>
    <p:sldId id="293" r:id="rId37"/>
    <p:sldId id="292" r:id="rId38"/>
    <p:sldId id="291" r:id="rId39"/>
    <p:sldId id="290" r:id="rId4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50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048" autoAdjust="0"/>
  </p:normalViewPr>
  <p:slideViewPr>
    <p:cSldViewPr snapToGrid="0">
      <p:cViewPr>
        <p:scale>
          <a:sx n="86" d="100"/>
          <a:sy n="86" d="100"/>
        </p:scale>
        <p:origin x="-828" y="-4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P\Desktop\&#1085;&#1080;&#1090;&#1100;%20&#1072;&#1083;&#1090;&#1072;&#1103;\&#1050;&#1085;&#1080;&#1075;&#1072;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'прирост t'!$B$70</c:f>
              <c:strCache>
                <c:ptCount val="1"/>
                <c:pt idx="0">
                  <c:v>зима (XI-III)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F22-44C9-B5E3-3DBAE547E6C9}"/>
                </c:ext>
              </c:extLst>
            </c:dLbl>
            <c:dLbl>
              <c:idx val="2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F22-44C9-B5E3-3DBAE547E6C9}"/>
                </c:ext>
              </c:extLst>
            </c:dLbl>
            <c:dLbl>
              <c:idx val="4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F22-44C9-B5E3-3DBAE547E6C9}"/>
                </c:ext>
              </c:extLst>
            </c:dLbl>
            <c:dLbl>
              <c:idx val="5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F22-44C9-B5E3-3DBAE547E6C9}"/>
                </c:ext>
              </c:extLst>
            </c:dLbl>
            <c:dLbl>
              <c:idx val="10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F22-44C9-B5E3-3DBAE547E6C9}"/>
                </c:ext>
              </c:extLst>
            </c:dLbl>
            <c:dLbl>
              <c:idx val="1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F22-44C9-B5E3-3DBAE547E6C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en-US"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'прирост t'!$A$71:$A$82</c:f>
              <c:strCache>
                <c:ptCount val="12"/>
                <c:pt idx="0">
                  <c:v>Кызыл-Озек</c:v>
                </c:pt>
                <c:pt idx="1">
                  <c:v>Шебалино</c:v>
                </c:pt>
                <c:pt idx="2">
                  <c:v>Чемал</c:v>
                </c:pt>
                <c:pt idx="3">
                  <c:v>Турочак</c:v>
                </c:pt>
                <c:pt idx="4">
                  <c:v>Яйлю</c:v>
                </c:pt>
                <c:pt idx="5">
                  <c:v>Усть-Кан</c:v>
                </c:pt>
                <c:pt idx="6">
                  <c:v>Усть-Кокса</c:v>
                </c:pt>
                <c:pt idx="7">
                  <c:v>Онгудай</c:v>
                </c:pt>
                <c:pt idx="8">
                  <c:v>Катанда</c:v>
                </c:pt>
                <c:pt idx="9">
                  <c:v>Кош-Агач</c:v>
                </c:pt>
                <c:pt idx="10">
                  <c:v>Кара-Тюрек</c:v>
                </c:pt>
                <c:pt idx="11">
                  <c:v>Ак-Кем</c:v>
                </c:pt>
              </c:strCache>
            </c:strRef>
          </c:cat>
          <c:val>
            <c:numRef>
              <c:f>'прирост t'!$B$71:$B$82</c:f>
              <c:numCache>
                <c:formatCode>General</c:formatCode>
                <c:ptCount val="12"/>
                <c:pt idx="0">
                  <c:v>1.32</c:v>
                </c:pt>
                <c:pt idx="1">
                  <c:v>0.619999999999999</c:v>
                </c:pt>
                <c:pt idx="2">
                  <c:v>0.42000000000000098</c:v>
                </c:pt>
                <c:pt idx="3">
                  <c:v>1.42</c:v>
                </c:pt>
                <c:pt idx="4">
                  <c:v>0.78</c:v>
                </c:pt>
                <c:pt idx="5">
                  <c:v>0.76</c:v>
                </c:pt>
                <c:pt idx="6">
                  <c:v>1.64</c:v>
                </c:pt>
                <c:pt idx="7">
                  <c:v>1.06</c:v>
                </c:pt>
                <c:pt idx="8">
                  <c:v>1.5</c:v>
                </c:pt>
                <c:pt idx="9">
                  <c:v>1.92</c:v>
                </c:pt>
                <c:pt idx="10">
                  <c:v>0.619999999999999</c:v>
                </c:pt>
                <c:pt idx="11">
                  <c:v>0.80000000000000104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3F22-44C9-B5E3-3DBAE547E6C9}"/>
            </c:ext>
          </c:extLst>
        </c:ser>
        <c:ser>
          <c:idx val="1"/>
          <c:order val="1"/>
          <c:tx>
            <c:strRef>
              <c:f>'прирост t'!$C$70</c:f>
              <c:strCache>
                <c:ptCount val="1"/>
                <c:pt idx="0">
                  <c:v>осень (IX-X)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'прирост t'!$A$71:$A$82</c:f>
              <c:strCache>
                <c:ptCount val="12"/>
                <c:pt idx="0">
                  <c:v>Кызыл-Озек</c:v>
                </c:pt>
                <c:pt idx="1">
                  <c:v>Шебалино</c:v>
                </c:pt>
                <c:pt idx="2">
                  <c:v>Чемал</c:v>
                </c:pt>
                <c:pt idx="3">
                  <c:v>Турочак</c:v>
                </c:pt>
                <c:pt idx="4">
                  <c:v>Яйлю</c:v>
                </c:pt>
                <c:pt idx="5">
                  <c:v>Усть-Кан</c:v>
                </c:pt>
                <c:pt idx="6">
                  <c:v>Усть-Кокса</c:v>
                </c:pt>
                <c:pt idx="7">
                  <c:v>Онгудай</c:v>
                </c:pt>
                <c:pt idx="8">
                  <c:v>Катанда</c:v>
                </c:pt>
                <c:pt idx="9">
                  <c:v>Кош-Агач</c:v>
                </c:pt>
                <c:pt idx="10">
                  <c:v>Кара-Тюрек</c:v>
                </c:pt>
                <c:pt idx="11">
                  <c:v>Ак-Кем</c:v>
                </c:pt>
              </c:strCache>
            </c:strRef>
          </c:cat>
          <c:val>
            <c:numRef>
              <c:f>'прирост t'!$C$71:$C$82</c:f>
              <c:numCache>
                <c:formatCode>General</c:formatCode>
                <c:ptCount val="12"/>
                <c:pt idx="0">
                  <c:v>0.89999999999999902</c:v>
                </c:pt>
                <c:pt idx="1">
                  <c:v>0.5</c:v>
                </c:pt>
                <c:pt idx="2">
                  <c:v>0.64999999999999902</c:v>
                </c:pt>
                <c:pt idx="3">
                  <c:v>0.749999999999999</c:v>
                </c:pt>
                <c:pt idx="4">
                  <c:v>0.8</c:v>
                </c:pt>
                <c:pt idx="5">
                  <c:v>0.6</c:v>
                </c:pt>
                <c:pt idx="6">
                  <c:v>0.35</c:v>
                </c:pt>
                <c:pt idx="7">
                  <c:v>0.39999999999999902</c:v>
                </c:pt>
                <c:pt idx="8">
                  <c:v>0.35000000000000098</c:v>
                </c:pt>
                <c:pt idx="9">
                  <c:v>0.85</c:v>
                </c:pt>
                <c:pt idx="10">
                  <c:v>0.75</c:v>
                </c:pt>
                <c:pt idx="11">
                  <c:v>0.65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3F22-44C9-B5E3-3DBAE547E6C9}"/>
            </c:ext>
          </c:extLst>
        </c:ser>
        <c:ser>
          <c:idx val="2"/>
          <c:order val="2"/>
          <c:tx>
            <c:strRef>
              <c:f>'прирост t'!$D$70</c:f>
              <c:strCache>
                <c:ptCount val="1"/>
                <c:pt idx="0">
                  <c:v>весна  (IV-V)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F22-44C9-B5E3-3DBAE547E6C9}"/>
                </c:ext>
              </c:extLst>
            </c:dLbl>
            <c:dLbl>
              <c:idx val="5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F22-44C9-B5E3-3DBAE547E6C9}"/>
                </c:ext>
              </c:extLst>
            </c:dLbl>
            <c:dLbl>
              <c:idx val="7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F22-44C9-B5E3-3DBAE547E6C9}"/>
                </c:ext>
              </c:extLst>
            </c:dLbl>
            <c:dLbl>
              <c:idx val="8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F22-44C9-B5E3-3DBAE547E6C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en-US"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'прирост t'!$A$71:$A$82</c:f>
              <c:strCache>
                <c:ptCount val="12"/>
                <c:pt idx="0">
                  <c:v>Кызыл-Озек</c:v>
                </c:pt>
                <c:pt idx="1">
                  <c:v>Шебалино</c:v>
                </c:pt>
                <c:pt idx="2">
                  <c:v>Чемал</c:v>
                </c:pt>
                <c:pt idx="3">
                  <c:v>Турочак</c:v>
                </c:pt>
                <c:pt idx="4">
                  <c:v>Яйлю</c:v>
                </c:pt>
                <c:pt idx="5">
                  <c:v>Усть-Кан</c:v>
                </c:pt>
                <c:pt idx="6">
                  <c:v>Усть-Кокса</c:v>
                </c:pt>
                <c:pt idx="7">
                  <c:v>Онгудай</c:v>
                </c:pt>
                <c:pt idx="8">
                  <c:v>Катанда</c:v>
                </c:pt>
                <c:pt idx="9">
                  <c:v>Кош-Агач</c:v>
                </c:pt>
                <c:pt idx="10">
                  <c:v>Кара-Тюрек</c:v>
                </c:pt>
                <c:pt idx="11">
                  <c:v>Ак-Кем</c:v>
                </c:pt>
              </c:strCache>
            </c:strRef>
          </c:cat>
          <c:val>
            <c:numRef>
              <c:f>'прирост t'!$D$71:$D$82</c:f>
              <c:numCache>
                <c:formatCode>General</c:formatCode>
                <c:ptCount val="12"/>
                <c:pt idx="0">
                  <c:v>1.45</c:v>
                </c:pt>
                <c:pt idx="1">
                  <c:v>0.95</c:v>
                </c:pt>
                <c:pt idx="2">
                  <c:v>1.1499999999999999</c:v>
                </c:pt>
                <c:pt idx="3">
                  <c:v>1.5</c:v>
                </c:pt>
                <c:pt idx="4">
                  <c:v>1.1000000000000001</c:v>
                </c:pt>
                <c:pt idx="5">
                  <c:v>0.95</c:v>
                </c:pt>
                <c:pt idx="6">
                  <c:v>1.05</c:v>
                </c:pt>
                <c:pt idx="7">
                  <c:v>0.85</c:v>
                </c:pt>
                <c:pt idx="8">
                  <c:v>0.94999999999999896</c:v>
                </c:pt>
                <c:pt idx="9">
                  <c:v>1.25</c:v>
                </c:pt>
                <c:pt idx="10">
                  <c:v>1.1000000000000001</c:v>
                </c:pt>
                <c:pt idx="11">
                  <c:v>1.3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3F22-44C9-B5E3-3DBAE547E6C9}"/>
            </c:ext>
          </c:extLst>
        </c:ser>
        <c:ser>
          <c:idx val="3"/>
          <c:order val="3"/>
          <c:tx>
            <c:strRef>
              <c:f>'прирост t'!$E$70</c:f>
              <c:strCache>
                <c:ptCount val="1"/>
                <c:pt idx="0">
                  <c:v>лето (VI-VIII)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F22-44C9-B5E3-3DBAE547E6C9}"/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3F22-44C9-B5E3-3DBAE547E6C9}"/>
                </c:ext>
              </c:extLst>
            </c:dLbl>
            <c:dLbl>
              <c:idx val="3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3F22-44C9-B5E3-3DBAE547E6C9}"/>
                </c:ext>
              </c:extLst>
            </c:dLbl>
            <c:dLbl>
              <c:idx val="4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3F22-44C9-B5E3-3DBAE547E6C9}"/>
                </c:ext>
              </c:extLst>
            </c:dLbl>
            <c:dLbl>
              <c:idx val="5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3F22-44C9-B5E3-3DBAE547E6C9}"/>
                </c:ext>
              </c:extLst>
            </c:dLbl>
            <c:dLbl>
              <c:idx val="6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3F22-44C9-B5E3-3DBAE547E6C9}"/>
                </c:ext>
              </c:extLst>
            </c:dLbl>
            <c:dLbl>
              <c:idx val="7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3F22-44C9-B5E3-3DBAE547E6C9}"/>
                </c:ext>
              </c:extLst>
            </c:dLbl>
            <c:dLbl>
              <c:idx val="8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3F22-44C9-B5E3-3DBAE547E6C9}"/>
                </c:ext>
              </c:extLst>
            </c:dLbl>
            <c:dLbl>
              <c:idx val="1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3F22-44C9-B5E3-3DBAE547E6C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en-US"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'прирост t'!$A$71:$A$82</c:f>
              <c:strCache>
                <c:ptCount val="12"/>
                <c:pt idx="0">
                  <c:v>Кызыл-Озек</c:v>
                </c:pt>
                <c:pt idx="1">
                  <c:v>Шебалино</c:v>
                </c:pt>
                <c:pt idx="2">
                  <c:v>Чемал</c:v>
                </c:pt>
                <c:pt idx="3">
                  <c:v>Турочак</c:v>
                </c:pt>
                <c:pt idx="4">
                  <c:v>Яйлю</c:v>
                </c:pt>
                <c:pt idx="5">
                  <c:v>Усть-Кан</c:v>
                </c:pt>
                <c:pt idx="6">
                  <c:v>Усть-Кокса</c:v>
                </c:pt>
                <c:pt idx="7">
                  <c:v>Онгудай</c:v>
                </c:pt>
                <c:pt idx="8">
                  <c:v>Катанда</c:v>
                </c:pt>
                <c:pt idx="9">
                  <c:v>Кош-Агач</c:v>
                </c:pt>
                <c:pt idx="10">
                  <c:v>Кара-Тюрек</c:v>
                </c:pt>
                <c:pt idx="11">
                  <c:v>Ак-Кем</c:v>
                </c:pt>
              </c:strCache>
            </c:strRef>
          </c:cat>
          <c:val>
            <c:numRef>
              <c:f>'прирост t'!$E$71:$E$82</c:f>
              <c:numCache>
                <c:formatCode>General</c:formatCode>
                <c:ptCount val="12"/>
                <c:pt idx="0">
                  <c:v>0.8</c:v>
                </c:pt>
                <c:pt idx="1">
                  <c:v>0.9</c:v>
                </c:pt>
                <c:pt idx="2">
                  <c:v>1</c:v>
                </c:pt>
                <c:pt idx="3">
                  <c:v>0.8</c:v>
                </c:pt>
                <c:pt idx="4">
                  <c:v>0.9</c:v>
                </c:pt>
                <c:pt idx="5">
                  <c:v>0.7</c:v>
                </c:pt>
                <c:pt idx="6">
                  <c:v>0.69999999999999796</c:v>
                </c:pt>
                <c:pt idx="7">
                  <c:v>0.8</c:v>
                </c:pt>
                <c:pt idx="8">
                  <c:v>0.7</c:v>
                </c:pt>
                <c:pt idx="9">
                  <c:v>1.2</c:v>
                </c:pt>
                <c:pt idx="10">
                  <c:v>1</c:v>
                </c:pt>
                <c:pt idx="11">
                  <c:v>0.97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6-3F22-44C9-B5E3-3DBAE547E6C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34393856"/>
        <c:axId val="134398336"/>
      </c:barChart>
      <c:catAx>
        <c:axId val="134393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vert="horz" wrap="square" anchor="ctr" anchorCtr="1"/>
          <a:lstStyle/>
          <a:p>
            <a:pPr>
              <a:defRPr lang="en-US"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4398336"/>
        <c:crosses val="autoZero"/>
        <c:auto val="1"/>
        <c:lblAlgn val="ctr"/>
        <c:lblOffset val="100"/>
        <c:tickLblSkip val="1"/>
        <c:noMultiLvlLbl val="0"/>
      </c:catAx>
      <c:valAx>
        <c:axId val="134398336"/>
        <c:scaling>
          <c:orientation val="minMax"/>
          <c:max val="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4393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uri="{0b15fc19-7d7d-44ad-8c2d-2c3a37ce22c3}">
        <chartProps xmlns="https://web.wps.cn/et/2018/main" chartId="{3f364581-793f-48d3-ae66-abeff1f5f285}"/>
      </c:ext>
    </c:extLst>
  </c:chart>
  <c:spPr>
    <a:noFill/>
    <a:ln>
      <a:noFill/>
    </a:ln>
    <a:effectLst/>
  </c:spPr>
  <c:txPr>
    <a:bodyPr/>
    <a:lstStyle/>
    <a:p>
      <a:pPr>
        <a:defRPr lang="en-US" sz="800"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0B288-AC15-42C1-88BC-4013B7276606}" type="datetimeFigureOut">
              <a:rPr lang="ru-RU" smtClean="0"/>
              <a:t>05.02.2025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B7C7C-41F4-4E40-B9D0-3EA5205E9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0553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0B288-AC15-42C1-88BC-4013B7276606}" type="datetimeFigureOut">
              <a:rPr lang="ru-RU" smtClean="0"/>
              <a:t>05.02.2025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B7C7C-41F4-4E40-B9D0-3EA5205E9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049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0B288-AC15-42C1-88BC-4013B7276606}" type="datetimeFigureOut">
              <a:rPr lang="ru-RU" smtClean="0"/>
              <a:t>05.02.2025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B7C7C-41F4-4E40-B9D0-3EA5205E9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277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0B288-AC15-42C1-88BC-4013B7276606}" type="datetimeFigureOut">
              <a:rPr lang="ru-RU" smtClean="0"/>
              <a:t>05.02.2025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B7C7C-41F4-4E40-B9D0-3EA5205E9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061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0B288-AC15-42C1-88BC-4013B7276606}" type="datetimeFigureOut">
              <a:rPr lang="ru-RU" smtClean="0"/>
              <a:t>05.02.2025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B7C7C-41F4-4E40-B9D0-3EA5205E9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31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0B288-AC15-42C1-88BC-4013B7276606}" type="datetimeFigureOut">
              <a:rPr lang="ru-RU" smtClean="0"/>
              <a:t>05.02.2025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B7C7C-41F4-4E40-B9D0-3EA5205E9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53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0B288-AC15-42C1-88BC-4013B7276606}" type="datetimeFigureOut">
              <a:rPr lang="ru-RU" smtClean="0"/>
              <a:t>05.02.2025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B7C7C-41F4-4E40-B9D0-3EA5205E9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396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0B288-AC15-42C1-88BC-4013B7276606}" type="datetimeFigureOut">
              <a:rPr lang="ru-RU" smtClean="0"/>
              <a:t>05.02.2025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B7C7C-41F4-4E40-B9D0-3EA5205E9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686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0B288-AC15-42C1-88BC-4013B7276606}" type="datetimeFigureOut">
              <a:rPr lang="ru-RU" smtClean="0"/>
              <a:t>05.02.2025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B7C7C-41F4-4E40-B9D0-3EA5205E9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804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0B288-AC15-42C1-88BC-4013B7276606}" type="datetimeFigureOut">
              <a:rPr lang="ru-RU" smtClean="0"/>
              <a:t>05.02.2025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B7C7C-41F4-4E40-B9D0-3EA5205E9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972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0B288-AC15-42C1-88BC-4013B7276606}" type="datetimeFigureOut">
              <a:rPr lang="ru-RU" smtClean="0"/>
              <a:t>05.02.2025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B7C7C-41F4-4E40-B9D0-3EA5205E9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028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0B288-AC15-42C1-88BC-4013B7276606}" type="datetimeFigureOut">
              <a:rPr lang="ru-RU" smtClean="0"/>
              <a:t>05.02.2025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B7C7C-41F4-4E40-B9D0-3EA5205E9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956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1.wmf"/><Relationship Id="rId4" Type="http://schemas.openxmlformats.org/officeDocument/2006/relationships/oleObject" Target="../embeddings/oleObject2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46698/a1434-0819-2118-p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0.emf"/><Relationship Id="rId4" Type="http://schemas.openxmlformats.org/officeDocument/2006/relationships/oleObject" Target="../embeddings/oleObject3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51/e3sconf/202454202002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jpeg"/><Relationship Id="rId18" Type="http://schemas.microsoft.com/office/2007/relationships/hdphoto" Target="../media/hdphoto2.wdp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17" Type="http://schemas.openxmlformats.org/officeDocument/2006/relationships/image" Target="../media/image54.png"/><Relationship Id="rId2" Type="http://schemas.openxmlformats.org/officeDocument/2006/relationships/image" Target="../media/image2.jpeg"/><Relationship Id="rId16" Type="http://schemas.microsoft.com/office/2007/relationships/hdphoto" Target="../media/hdphoto1.wdp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5" Type="http://schemas.openxmlformats.org/officeDocument/2006/relationships/image" Target="../media/image53.png"/><Relationship Id="rId10" Type="http://schemas.openxmlformats.org/officeDocument/2006/relationships/image" Target="../media/image48.jpeg"/><Relationship Id="rId19" Type="http://schemas.openxmlformats.org/officeDocument/2006/relationships/image" Target="../media/image55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Relationship Id="rId1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i.org/10.25205/2312-6337-2024-2-33-49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ltaycorpus.ru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51527" y="2265863"/>
            <a:ext cx="61536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НАУЧНЫЕ РЕЗУЛЬТАТЫ ГАГУ</a:t>
            </a:r>
          </a:p>
          <a:p>
            <a:pPr algn="ctr"/>
            <a:r>
              <a:rPr lang="ru-RU" sz="4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2024 года</a:t>
            </a:r>
            <a:endParaRPr lang="ru-RU" sz="4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01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60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583496" y="1916832"/>
            <a:ext cx="3204000" cy="30777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kumimoji="0" lang="ru-RU" sz="1400" b="1" i="1" u="none" strike="noStrike" kern="1200" cap="none" spc="0" normalizeH="0" baseline="0" noProof="0" dirty="0">
                <a:ln>
                  <a:noFill/>
                </a:ln>
                <a:solidFill>
                  <a:srgbClr val="1B4089"/>
                </a:solidFill>
                <a:effectLst/>
                <a:uLnTx/>
                <a:uFillTx/>
                <a:latin typeface="Calibri"/>
                <a:ea typeface="Verdana" pitchFamily="34" charset="0"/>
                <a:cs typeface="+mn-cs"/>
              </a:rPr>
              <a:t>Авторы: </a:t>
            </a:r>
            <a:r>
              <a:rPr lang="ru-RU" sz="1400" b="1" i="1" dirty="0" smtClean="0">
                <a:solidFill>
                  <a:srgbClr val="1B4089"/>
                </a:solidFill>
                <a:ea typeface="Verdana" pitchFamily="34" charset="0"/>
              </a:rPr>
              <a:t>С.А. Казанцева, </a:t>
            </a:r>
            <a:r>
              <a:rPr lang="ru-RU" sz="1400" b="1" i="1" dirty="0">
                <a:solidFill>
                  <a:srgbClr val="1B4089"/>
                </a:solidFill>
                <a:ea typeface="Verdana" pitchFamily="34" charset="0"/>
              </a:rPr>
              <a:t>П.Ю</a:t>
            </a:r>
            <a:r>
              <a:rPr lang="ru-RU" sz="1400" b="1" i="1" dirty="0" smtClean="0">
                <a:solidFill>
                  <a:srgbClr val="1B4089"/>
                </a:solidFill>
                <a:ea typeface="Verdana" pitchFamily="34" charset="0"/>
              </a:rPr>
              <a:t>. </a:t>
            </a: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B4089"/>
                </a:solidFill>
                <a:effectLst/>
                <a:uLnTx/>
                <a:uFillTx/>
                <a:latin typeface="Calibri"/>
                <a:ea typeface="Verdana" pitchFamily="34" charset="0"/>
                <a:cs typeface="+mn-cs"/>
              </a:rPr>
              <a:t>Малков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srgbClr val="1B4089"/>
              </a:solidFill>
              <a:effectLst/>
              <a:uLnTx/>
              <a:uFillTx/>
              <a:latin typeface="Calibri"/>
              <a:ea typeface="Verdana" pitchFamily="34" charset="0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59896" y="2420888"/>
            <a:ext cx="6627600" cy="3234816"/>
          </a:xfrm>
          <a:prstGeom prst="rect">
            <a:avLst/>
          </a:prstGeom>
          <a:noFill/>
        </p:spPr>
        <p:txBody>
          <a:bodyPr vert="horz" lIns="91438" tIns="45719" rIns="91438" bIns="45719" rtlCol="0" anchor="ctr">
            <a:noAutofit/>
          </a:bodyPr>
          <a:lstStyle>
            <a:defPPr>
              <a:defRPr lang="en-US"/>
            </a:defPPr>
            <a:lvl1pPr lvl="0" indent="0" algn="just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 sz="1400">
                <a:solidFill>
                  <a:srgbClr val="163470"/>
                </a:solidFill>
              </a:defRPr>
            </a:lvl1pPr>
          </a:lstStyle>
          <a:p>
            <a:r>
              <a:rPr lang="ru-RU" dirty="0"/>
              <a:t>На примере двух модельных групп макрозообентоса проведен анализ изменения структуры сообществ донных беспозвоночных р. </a:t>
            </a:r>
            <a:r>
              <a:rPr lang="ru-RU" dirty="0" err="1"/>
              <a:t>Майма</a:t>
            </a:r>
            <a:r>
              <a:rPr lang="ru-RU" dirty="0"/>
              <a:t> в зависимости от уровня антропогенного </a:t>
            </a:r>
            <a:r>
              <a:rPr lang="ru-RU" dirty="0" smtClean="0"/>
              <a:t>воздействия (рис. 1). </a:t>
            </a:r>
            <a:endParaRPr lang="ru-RU" dirty="0"/>
          </a:p>
          <a:p>
            <a:r>
              <a:rPr lang="ru-RU" dirty="0"/>
              <a:t>Выявлено, что на фоне общей тенденции увеличения видового богатства в направлении от </a:t>
            </a:r>
            <a:r>
              <a:rPr lang="ru-RU" dirty="0" err="1"/>
              <a:t>кринальной</a:t>
            </a:r>
            <a:r>
              <a:rPr lang="ru-RU" dirty="0"/>
              <a:t> к </a:t>
            </a:r>
            <a:r>
              <a:rPr lang="ru-RU" dirty="0" err="1"/>
              <a:t>метаритральной</a:t>
            </a:r>
            <a:r>
              <a:rPr lang="ru-RU" dirty="0"/>
              <a:t> части водотока проявляются существенные отклонения, выраженные снижением количества видов на участках, подверженных антропогенному воздействию (стоковые воды, гидротехнические работы и др.). </a:t>
            </a:r>
            <a:endParaRPr lang="ru-RU" dirty="0" smtClean="0"/>
          </a:p>
          <a:p>
            <a:r>
              <a:rPr lang="ru-RU" dirty="0" smtClean="0"/>
              <a:t>Сравнение </a:t>
            </a:r>
            <a:r>
              <a:rPr lang="ru-RU" dirty="0"/>
              <a:t>р. </a:t>
            </a:r>
            <a:r>
              <a:rPr lang="ru-RU" dirty="0" err="1"/>
              <a:t>Майма</a:t>
            </a:r>
            <a:r>
              <a:rPr lang="ru-RU" dirty="0"/>
              <a:t> с сопоставимыми по протяженности и уровню изученности реками Северного Алтая (</a:t>
            </a:r>
            <a:r>
              <a:rPr lang="ru-RU" dirty="0" err="1"/>
              <a:t>Ануй</a:t>
            </a:r>
            <a:r>
              <a:rPr lang="ru-RU" dirty="0"/>
              <a:t>, Песчаная) демонстрирует относительную бедность её фауны, что определяется ограничивающим действием антропогенного фактора, географической (отсутствие высокогорной и слабая представленность среднегорной зоны) и гидрологической (температура, замутненность, донный субстрат) спецификой этого водотока.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50935" y="689612"/>
            <a:ext cx="11136561" cy="6463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800" b="1" dirty="0" smtClean="0">
                <a:solidFill>
                  <a:srgbClr val="163470"/>
                </a:solidFill>
                <a:latin typeface="+mn-lt"/>
                <a:ea typeface="+mn-ea"/>
                <a:cs typeface="+mn-cs"/>
              </a:rPr>
              <a:t>Структура </a:t>
            </a:r>
            <a:r>
              <a:rPr lang="ru-RU" sz="1800" b="1" dirty="0" err="1" smtClean="0">
                <a:solidFill>
                  <a:srgbClr val="163470"/>
                </a:solidFill>
                <a:latin typeface="+mn-lt"/>
                <a:ea typeface="+mn-ea"/>
                <a:cs typeface="+mn-cs"/>
              </a:rPr>
              <a:t>таксоценозов</a:t>
            </a:r>
            <a:r>
              <a:rPr lang="ru-RU" sz="1800" b="1" dirty="0" smtClean="0">
                <a:solidFill>
                  <a:srgbClr val="163470"/>
                </a:solidFill>
                <a:latin typeface="+mn-lt"/>
                <a:ea typeface="+mn-ea"/>
                <a:cs typeface="+mn-cs"/>
              </a:rPr>
              <a:t> подёнок (</a:t>
            </a:r>
            <a:r>
              <a:rPr lang="en-US" sz="1800" b="1" dirty="0" err="1" smtClean="0">
                <a:solidFill>
                  <a:srgbClr val="163470"/>
                </a:solidFill>
                <a:latin typeface="+mn-lt"/>
                <a:ea typeface="+mn-ea"/>
                <a:cs typeface="+mn-cs"/>
              </a:rPr>
              <a:t>Ephemeroptera</a:t>
            </a:r>
            <a:r>
              <a:rPr lang="ru-RU" sz="1800" b="1" dirty="0" smtClean="0">
                <a:solidFill>
                  <a:srgbClr val="163470"/>
                </a:solidFill>
                <a:latin typeface="+mn-lt"/>
                <a:ea typeface="+mn-ea"/>
                <a:cs typeface="+mn-cs"/>
              </a:rPr>
              <a:t>) и веснянок (</a:t>
            </a:r>
            <a:r>
              <a:rPr lang="en-US" sz="1800" b="1" dirty="0" err="1" smtClean="0">
                <a:solidFill>
                  <a:srgbClr val="163470"/>
                </a:solidFill>
                <a:latin typeface="+mn-lt"/>
                <a:ea typeface="+mn-ea"/>
                <a:cs typeface="+mn-cs"/>
              </a:rPr>
              <a:t>Plecoptera</a:t>
            </a:r>
            <a:r>
              <a:rPr lang="ru-RU" sz="1800" b="1" dirty="0" smtClean="0">
                <a:solidFill>
                  <a:srgbClr val="163470"/>
                </a:solidFill>
                <a:latin typeface="+mn-lt"/>
                <a:ea typeface="+mn-ea"/>
                <a:cs typeface="+mn-cs"/>
              </a:rPr>
              <a:t>) реки </a:t>
            </a:r>
            <a:r>
              <a:rPr lang="ru-RU" sz="1800" b="1" dirty="0" err="1" smtClean="0">
                <a:solidFill>
                  <a:srgbClr val="163470"/>
                </a:solidFill>
                <a:latin typeface="+mn-lt"/>
                <a:ea typeface="+mn-ea"/>
                <a:cs typeface="+mn-cs"/>
              </a:rPr>
              <a:t>Майма</a:t>
            </a:r>
            <a:r>
              <a:rPr lang="ru-RU" sz="1800" b="1" dirty="0" smtClean="0">
                <a:solidFill>
                  <a:srgbClr val="163470"/>
                </a:solidFill>
                <a:latin typeface="+mn-lt"/>
                <a:ea typeface="+mn-ea"/>
                <a:cs typeface="+mn-cs"/>
              </a:rPr>
              <a:t> </a:t>
            </a:r>
            <a:br>
              <a:rPr lang="ru-RU" sz="1800" b="1" dirty="0" smtClean="0">
                <a:solidFill>
                  <a:srgbClr val="163470"/>
                </a:solidFill>
                <a:latin typeface="+mn-lt"/>
                <a:ea typeface="+mn-ea"/>
                <a:cs typeface="+mn-cs"/>
              </a:rPr>
            </a:br>
            <a:r>
              <a:rPr lang="ru-RU" sz="1800" b="1" dirty="0" smtClean="0">
                <a:solidFill>
                  <a:srgbClr val="163470"/>
                </a:solidFill>
                <a:latin typeface="+mn-lt"/>
                <a:ea typeface="+mn-ea"/>
                <a:cs typeface="+mn-cs"/>
              </a:rPr>
              <a:t>(Северный Алтай) на участках с различным уровнем антропогенного воздействия</a:t>
            </a:r>
            <a:endParaRPr lang="ru-RU" sz="1800" b="1" dirty="0">
              <a:solidFill>
                <a:srgbClr val="16347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7951" y="6173785"/>
            <a:ext cx="4219925" cy="2616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Рис. 1. Места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взятия проб макрозообентоса в р. 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Майма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rgbClr val="16347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667C8CB-CD26-D619-26A4-196456A7F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352" y="1892944"/>
            <a:ext cx="2825387" cy="429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76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606"/>
          </a:xfrm>
          <a:prstGeom prst="rect">
            <a:avLst/>
          </a:prstGeom>
        </p:spPr>
      </p:pic>
      <p:sp>
        <p:nvSpPr>
          <p:cNvPr id="3" name="TextBox 9"/>
          <p:cNvSpPr/>
          <p:nvPr/>
        </p:nvSpPr>
        <p:spPr>
          <a:xfrm>
            <a:off x="925975" y="5909593"/>
            <a:ext cx="9838482" cy="57562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9pPr>
          </a:lstStyle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1050" b="1" strike="noStrike" spc="-1" dirty="0" smtClean="0">
                <a:solidFill>
                  <a:srgbClr val="163470"/>
                </a:solidFill>
                <a:latin typeface="Calibri"/>
                <a:ea typeface="DejaVu Sans"/>
              </a:rPr>
              <a:t>Публикации</a:t>
            </a:r>
            <a:r>
              <a:rPr lang="ru-RU" sz="1050" b="1" strike="noStrike" spc="-1" dirty="0">
                <a:solidFill>
                  <a:srgbClr val="163470"/>
                </a:solidFill>
                <a:latin typeface="Calibri"/>
                <a:ea typeface="DejaVu Sans"/>
              </a:rPr>
              <a:t>: </a:t>
            </a:r>
            <a:r>
              <a:rPr lang="ru-RU" sz="1050" b="1" spc="-1" dirty="0" err="1" smtClean="0">
                <a:solidFill>
                  <a:srgbClr val="163470"/>
                </a:solidFill>
                <a:latin typeface="Calibri"/>
              </a:rPr>
              <a:t>Каранин</a:t>
            </a:r>
            <a:r>
              <a:rPr lang="ru-RU" sz="1050" b="1" spc="-1" dirty="0" smtClean="0">
                <a:solidFill>
                  <a:srgbClr val="163470"/>
                </a:solidFill>
                <a:latin typeface="Calibri"/>
              </a:rPr>
              <a:t> А.В., Беликова М.Ю., </a:t>
            </a:r>
            <a:r>
              <a:rPr lang="ru-RU" sz="1050" b="1" spc="-1" dirty="0" err="1" smtClean="0">
                <a:solidFill>
                  <a:srgbClr val="163470"/>
                </a:solidFill>
                <a:latin typeface="Calibri"/>
              </a:rPr>
              <a:t>Кочеева</a:t>
            </a:r>
            <a:r>
              <a:rPr lang="ru-RU" sz="1050" b="1" spc="-1" dirty="0" smtClean="0">
                <a:solidFill>
                  <a:srgbClr val="163470"/>
                </a:solidFill>
                <a:latin typeface="Calibri"/>
              </a:rPr>
              <a:t> Н.А</a:t>
            </a:r>
            <a:r>
              <a:rPr lang="ru-RU" sz="1050" b="1" spc="-1" dirty="0">
                <a:solidFill>
                  <a:srgbClr val="163470"/>
                </a:solidFill>
                <a:latin typeface="Calibri"/>
              </a:rPr>
              <a:t>.</a:t>
            </a:r>
            <a:r>
              <a:rPr lang="ru-RU" sz="1050" b="1" spc="-1" dirty="0" smtClean="0">
                <a:solidFill>
                  <a:srgbClr val="163470"/>
                </a:solidFill>
                <a:latin typeface="Calibri"/>
              </a:rPr>
              <a:t>, </a:t>
            </a:r>
            <a:r>
              <a:rPr lang="ru-RU" sz="1050" b="1" spc="-1" dirty="0" err="1" smtClean="0">
                <a:solidFill>
                  <a:srgbClr val="163470"/>
                </a:solidFill>
                <a:latin typeface="Calibri"/>
              </a:rPr>
              <a:t>Какорин</a:t>
            </a:r>
            <a:r>
              <a:rPr lang="ru-RU" sz="1050" b="1" spc="-1" dirty="0" smtClean="0">
                <a:solidFill>
                  <a:srgbClr val="163470"/>
                </a:solidFill>
                <a:latin typeface="Calibri"/>
              </a:rPr>
              <a:t> В.А. Склоновая </a:t>
            </a:r>
            <a:r>
              <a:rPr lang="ru-RU" sz="1050" b="1" strike="noStrike" spc="-1" dirty="0">
                <a:solidFill>
                  <a:srgbClr val="163470"/>
                </a:solidFill>
                <a:latin typeface="Calibri"/>
                <a:ea typeface="DejaVu Sans"/>
              </a:rPr>
              <a:t>и высотная приуроченность молниевых разрядов и пожаров от гроз в горной местности (на примере территории Республики Алтай) </a:t>
            </a:r>
            <a:r>
              <a:rPr lang="ru-RU" sz="1050" b="1" strike="noStrike" spc="-1" dirty="0" smtClean="0">
                <a:solidFill>
                  <a:srgbClr val="163470"/>
                </a:solidFill>
                <a:latin typeface="Calibri"/>
                <a:ea typeface="DejaVu Sans"/>
              </a:rPr>
              <a:t>// </a:t>
            </a:r>
            <a:r>
              <a:rPr lang="ru-RU" sz="1050" b="1" strike="noStrike" spc="-1" dirty="0">
                <a:solidFill>
                  <a:srgbClr val="163470"/>
                </a:solidFill>
                <a:latin typeface="Calibri"/>
                <a:ea typeface="DejaVu Sans"/>
              </a:rPr>
              <a:t>Известия высших учебных заведений. Северо-Кавказский регион. Серия: Естественные науки. – 2024. – № 3(223). – С. 71-80. – DOI </a:t>
            </a:r>
            <a:r>
              <a:rPr lang="ru-RU" sz="1050" b="1" strike="noStrike" spc="-1" dirty="0" smtClean="0">
                <a:solidFill>
                  <a:srgbClr val="163470"/>
                </a:solidFill>
                <a:latin typeface="Calibri"/>
                <a:ea typeface="DejaVu Sans"/>
              </a:rPr>
              <a:t>10.18522/1026-2237-2024-3-71-80</a:t>
            </a:r>
            <a:endParaRPr lang="ru-RU" sz="1050" b="0" strike="noStrike" spc="-1" dirty="0">
              <a:solidFill>
                <a:srgbClr val="163470"/>
              </a:solidFill>
            </a:endParaRPr>
          </a:p>
        </p:txBody>
      </p:sp>
      <p:sp>
        <p:nvSpPr>
          <p:cNvPr id="4" name="PlaceHolder 2"/>
          <p:cNvSpPr/>
          <p:nvPr/>
        </p:nvSpPr>
        <p:spPr>
          <a:xfrm>
            <a:off x="778408" y="642541"/>
            <a:ext cx="11136560" cy="66728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b="1" strike="noStrike" spc="-1" dirty="0">
                <a:solidFill>
                  <a:srgbClr val="163470"/>
                </a:solidFill>
                <a:latin typeface="Calibri" pitchFamily="34" charset="0"/>
              </a:rPr>
              <a:t>Оценка опасности возникновения природных пожаров в горах юга Западной Сибири </a:t>
            </a:r>
            <a:endParaRPr lang="ru-RU" b="1" strike="noStrike" spc="-1" dirty="0" smtClean="0">
              <a:solidFill>
                <a:srgbClr val="163470"/>
              </a:solidFill>
              <a:latin typeface="Calibri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ru-RU" b="1" strike="noStrike" spc="-1" dirty="0" smtClean="0">
                <a:solidFill>
                  <a:srgbClr val="163470"/>
                </a:solidFill>
                <a:latin typeface="Calibri" pitchFamily="34" charset="0"/>
              </a:rPr>
              <a:t>(</a:t>
            </a:r>
            <a:r>
              <a:rPr lang="ru-RU" b="1" strike="noStrike" spc="-1" dirty="0">
                <a:solidFill>
                  <a:srgbClr val="163470"/>
                </a:solidFill>
                <a:latin typeface="Calibri" pitchFamily="34" charset="0"/>
              </a:rPr>
              <a:t>на примере Республики Алтай)</a:t>
            </a:r>
            <a:endParaRPr lang="ru-RU" b="0" strike="noStrike" spc="-1" dirty="0">
              <a:solidFill>
                <a:srgbClr val="163470"/>
              </a:solidFill>
              <a:latin typeface="Calibri" pitchFamily="34" charset="0"/>
            </a:endParaRPr>
          </a:p>
        </p:txBody>
      </p:sp>
      <p:sp>
        <p:nvSpPr>
          <p:cNvPr id="5" name="Прямоугольник 7"/>
          <p:cNvSpPr/>
          <p:nvPr/>
        </p:nvSpPr>
        <p:spPr>
          <a:xfrm>
            <a:off x="6456040" y="1616937"/>
            <a:ext cx="536400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9pPr>
          </a:lstStyle>
          <a:p>
            <a:pPr algn="r">
              <a:tabLst>
                <a:tab pos="0" algn="l"/>
              </a:tabLst>
            </a:pPr>
            <a:r>
              <a:rPr lang="ru-RU" sz="1400" b="1" i="1" strike="noStrike" spc="-1" dirty="0">
                <a:solidFill>
                  <a:srgbClr val="1B4089"/>
                </a:solidFill>
                <a:latin typeface="Calibri"/>
                <a:ea typeface="Verdana"/>
              </a:rPr>
              <a:t>Авторы: </a:t>
            </a:r>
            <a:r>
              <a:rPr lang="en-GB" sz="1400" b="1" i="1" spc="-1" dirty="0">
                <a:solidFill>
                  <a:srgbClr val="1B4089"/>
                </a:solidFill>
                <a:latin typeface="Calibri"/>
                <a:ea typeface="Verdana"/>
              </a:rPr>
              <a:t>А.В</a:t>
            </a:r>
            <a:r>
              <a:rPr lang="en-GB" sz="1400" b="1" i="1" spc="-1" dirty="0" smtClean="0">
                <a:solidFill>
                  <a:srgbClr val="1B4089"/>
                </a:solidFill>
                <a:latin typeface="Calibri"/>
                <a:ea typeface="Verdana"/>
              </a:rPr>
              <a:t>.</a:t>
            </a:r>
            <a:r>
              <a:rPr lang="ru-RU" sz="1400" b="1" i="1" spc="-1" dirty="0" smtClean="0">
                <a:solidFill>
                  <a:srgbClr val="1B4089"/>
                </a:solidFill>
                <a:latin typeface="Calibri"/>
                <a:ea typeface="Verdana"/>
              </a:rPr>
              <a:t> </a:t>
            </a:r>
            <a:r>
              <a:rPr lang="en-GB" sz="1400" b="1" i="1" spc="-1" dirty="0" err="1" smtClean="0">
                <a:solidFill>
                  <a:srgbClr val="1B4089"/>
                </a:solidFill>
                <a:latin typeface="Calibri"/>
                <a:ea typeface="Verdana"/>
              </a:rPr>
              <a:t>Каранин</a:t>
            </a:r>
            <a:r>
              <a:rPr lang="en-GB" sz="1400" b="1" i="1" spc="-1" dirty="0">
                <a:solidFill>
                  <a:srgbClr val="1B4089"/>
                </a:solidFill>
                <a:latin typeface="Calibri"/>
                <a:ea typeface="Verdana"/>
              </a:rPr>
              <a:t>, </a:t>
            </a:r>
            <a:r>
              <a:rPr lang="en-GB" sz="1400" b="1" i="1" spc="-1" dirty="0" smtClean="0">
                <a:solidFill>
                  <a:srgbClr val="1B4089"/>
                </a:solidFill>
                <a:latin typeface="Calibri"/>
                <a:ea typeface="Verdana"/>
              </a:rPr>
              <a:t>М.Ю</a:t>
            </a:r>
            <a:r>
              <a:rPr lang="ru-RU" sz="1400" b="1" i="1" spc="-1" dirty="0" smtClean="0">
                <a:solidFill>
                  <a:srgbClr val="1B4089"/>
                </a:solidFill>
                <a:latin typeface="Calibri"/>
                <a:ea typeface="Verdana"/>
              </a:rPr>
              <a:t>. </a:t>
            </a:r>
            <a:r>
              <a:rPr lang="en-GB" sz="1400" b="1" i="1" spc="-1" dirty="0" err="1" smtClean="0">
                <a:solidFill>
                  <a:srgbClr val="1B4089"/>
                </a:solidFill>
                <a:latin typeface="Calibri"/>
                <a:ea typeface="Verdana"/>
              </a:rPr>
              <a:t>Беликова</a:t>
            </a:r>
            <a:r>
              <a:rPr lang="en-GB" sz="1400" b="1" i="1" spc="-1" dirty="0">
                <a:solidFill>
                  <a:srgbClr val="1B4089"/>
                </a:solidFill>
                <a:latin typeface="Calibri"/>
                <a:ea typeface="Verdana"/>
              </a:rPr>
              <a:t>, </a:t>
            </a:r>
            <a:endParaRPr lang="ru-RU" sz="1400" b="1" i="1" spc="-1" dirty="0" smtClean="0">
              <a:solidFill>
                <a:srgbClr val="1B4089"/>
              </a:solidFill>
              <a:latin typeface="Calibri"/>
              <a:ea typeface="Verdana"/>
            </a:endParaRPr>
          </a:p>
          <a:p>
            <a:pPr algn="r">
              <a:tabLst>
                <a:tab pos="0" algn="l"/>
              </a:tabLst>
            </a:pPr>
            <a:r>
              <a:rPr lang="en-GB" sz="1400" b="1" i="1" spc="-1" dirty="0" smtClean="0">
                <a:solidFill>
                  <a:srgbClr val="1B4089"/>
                </a:solidFill>
                <a:latin typeface="Calibri"/>
                <a:ea typeface="Verdana"/>
              </a:rPr>
              <a:t>Н.А.</a:t>
            </a:r>
            <a:r>
              <a:rPr lang="ru-RU" sz="1400" b="1" i="1" spc="-1" dirty="0" smtClean="0">
                <a:solidFill>
                  <a:srgbClr val="1B4089"/>
                </a:solidFill>
                <a:latin typeface="Calibri"/>
                <a:ea typeface="Verdana"/>
              </a:rPr>
              <a:t> </a:t>
            </a:r>
            <a:r>
              <a:rPr lang="en-GB" sz="1400" b="1" i="1" spc="-1" dirty="0" err="1" smtClean="0">
                <a:solidFill>
                  <a:srgbClr val="1B4089"/>
                </a:solidFill>
                <a:latin typeface="Calibri"/>
                <a:ea typeface="Verdana"/>
              </a:rPr>
              <a:t>Кочеева</a:t>
            </a:r>
            <a:r>
              <a:rPr lang="en-GB" sz="1400" b="1" i="1" spc="-1" dirty="0" smtClean="0">
                <a:solidFill>
                  <a:srgbClr val="1B4089"/>
                </a:solidFill>
                <a:latin typeface="Calibri"/>
                <a:ea typeface="Verdana"/>
              </a:rPr>
              <a:t>,</a:t>
            </a:r>
            <a:r>
              <a:rPr lang="ru-RU" sz="1400" b="1" i="1" spc="-1" dirty="0" smtClean="0">
                <a:solidFill>
                  <a:srgbClr val="1B4089"/>
                </a:solidFill>
                <a:latin typeface="Calibri"/>
                <a:ea typeface="Verdana"/>
              </a:rPr>
              <a:t> </a:t>
            </a:r>
            <a:r>
              <a:rPr lang="en-GB" sz="1400" b="1" i="1" spc="-1" dirty="0" smtClean="0">
                <a:solidFill>
                  <a:srgbClr val="1B4089"/>
                </a:solidFill>
                <a:latin typeface="Calibri"/>
                <a:ea typeface="Verdana"/>
              </a:rPr>
              <a:t>В.А.</a:t>
            </a:r>
            <a:r>
              <a:rPr lang="ru-RU" sz="1400" b="1" i="1" spc="-1" dirty="0" smtClean="0">
                <a:solidFill>
                  <a:srgbClr val="1B4089"/>
                </a:solidFill>
                <a:latin typeface="Calibri"/>
                <a:ea typeface="Verdana"/>
              </a:rPr>
              <a:t> </a:t>
            </a:r>
            <a:r>
              <a:rPr lang="en-GB" sz="1400" b="1" i="1" strike="noStrike" spc="-1" dirty="0" err="1" smtClean="0">
                <a:solidFill>
                  <a:srgbClr val="1B4089"/>
                </a:solidFill>
                <a:latin typeface="Calibri"/>
                <a:ea typeface="Verdana"/>
              </a:rPr>
              <a:t>Какорин</a:t>
            </a:r>
            <a:endParaRPr lang="ru-RU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17902" y="2150949"/>
            <a:ext cx="6264696" cy="3234816"/>
          </a:xfrm>
          <a:prstGeom prst="rect">
            <a:avLst/>
          </a:prstGeom>
          <a:noFill/>
        </p:spPr>
        <p:txBody>
          <a:bodyPr vert="horz" lIns="91438" tIns="45719" rIns="91438" bIns="45719" rtlCol="0" anchor="ctr">
            <a:noAutofit/>
          </a:bodyPr>
          <a:lstStyle/>
          <a:p>
            <a:pPr algn="just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</a:pPr>
            <a:r>
              <a:rPr lang="ru-RU" sz="1400" dirty="0" smtClean="0">
                <a:solidFill>
                  <a:srgbClr val="163470"/>
                </a:solidFill>
                <a:latin typeface="Calibri" pitchFamily="34" charset="0"/>
              </a:rPr>
              <a:t>В рамках изучения зависимости возникновения природных пожаров от гроз:</a:t>
            </a:r>
          </a:p>
          <a:p>
            <a:pPr algn="just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</a:pPr>
            <a:r>
              <a:rPr lang="ru-RU" sz="1400" dirty="0" smtClean="0">
                <a:solidFill>
                  <a:srgbClr val="163470"/>
                </a:solidFill>
                <a:latin typeface="Calibri" pitchFamily="34" charset="0"/>
              </a:rPr>
              <a:t>- </a:t>
            </a:r>
            <a:r>
              <a:rPr lang="en-US" sz="1400" dirty="0" smtClean="0">
                <a:solidFill>
                  <a:srgbClr val="163470"/>
                </a:solidFill>
                <a:latin typeface="Calibri" pitchFamily="34" charset="0"/>
              </a:rPr>
              <a:t>выполнена </a:t>
            </a:r>
            <a:r>
              <a:rPr lang="en-US" sz="1400" dirty="0">
                <a:solidFill>
                  <a:srgbClr val="163470"/>
                </a:solidFill>
                <a:latin typeface="Calibri" pitchFamily="34" charset="0"/>
              </a:rPr>
              <a:t>уточненная оценка склоновой и высотной приуроченности молниевых разрядов и пожаров от гроз в горной местности; </a:t>
            </a:r>
            <a:endParaRPr lang="ru-RU" sz="1400" dirty="0" smtClean="0">
              <a:solidFill>
                <a:srgbClr val="163470"/>
              </a:solidFill>
              <a:latin typeface="Calibri" pitchFamily="34" charset="0"/>
            </a:endParaRPr>
          </a:p>
          <a:p>
            <a:pPr algn="just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</a:pPr>
            <a:r>
              <a:rPr lang="ru-RU" sz="1400" dirty="0" smtClean="0">
                <a:solidFill>
                  <a:srgbClr val="163470"/>
                </a:solidFill>
                <a:latin typeface="Calibri" pitchFamily="34" charset="0"/>
              </a:rPr>
              <a:t>- </a:t>
            </a:r>
            <a:r>
              <a:rPr lang="en-US" sz="1400" dirty="0" smtClean="0">
                <a:solidFill>
                  <a:srgbClr val="163470"/>
                </a:solidFill>
                <a:latin typeface="Calibri" pitchFamily="34" charset="0"/>
              </a:rPr>
              <a:t>исследована </a:t>
            </a:r>
            <a:r>
              <a:rPr lang="en-US" sz="1400" dirty="0">
                <a:solidFill>
                  <a:srgbClr val="163470"/>
                </a:solidFill>
                <a:latin typeface="Calibri" pitchFamily="34" charset="0"/>
              </a:rPr>
              <a:t>многолетняя динамика молниевой активности на различных высотных уровнях Республики Алтай; </a:t>
            </a:r>
            <a:endParaRPr lang="ru-RU" sz="1400" dirty="0" smtClean="0">
              <a:solidFill>
                <a:srgbClr val="163470"/>
              </a:solidFill>
              <a:latin typeface="Calibri" pitchFamily="34" charset="0"/>
            </a:endParaRPr>
          </a:p>
          <a:p>
            <a:pPr algn="just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</a:pPr>
            <a:r>
              <a:rPr lang="ru-RU" sz="1400" dirty="0" smtClean="0">
                <a:solidFill>
                  <a:srgbClr val="163470"/>
                </a:solidFill>
                <a:latin typeface="Calibri" pitchFamily="34" charset="0"/>
              </a:rPr>
              <a:t>- </a:t>
            </a:r>
            <a:r>
              <a:rPr lang="en-US" sz="1400" dirty="0" smtClean="0">
                <a:solidFill>
                  <a:srgbClr val="163470"/>
                </a:solidFill>
                <a:latin typeface="Calibri" pitchFamily="34" charset="0"/>
              </a:rPr>
              <a:t>отработана </a:t>
            </a:r>
            <a:r>
              <a:rPr lang="en-US" sz="1400" dirty="0">
                <a:solidFill>
                  <a:srgbClr val="163470"/>
                </a:solidFill>
                <a:latin typeface="Calibri" pitchFamily="34" charset="0"/>
              </a:rPr>
              <a:t>методика поиска начальной локации пожара по данным спутника Suomi NPP (радиометр VIIRS) с использованием алгоритма кластеризации </a:t>
            </a:r>
            <a:r>
              <a:rPr lang="en-US" sz="1400" dirty="0" smtClean="0">
                <a:solidFill>
                  <a:srgbClr val="163470"/>
                </a:solidFill>
                <a:latin typeface="Calibri" pitchFamily="34" charset="0"/>
              </a:rPr>
              <a:t>ST-DBSCAN</a:t>
            </a:r>
            <a:r>
              <a:rPr lang="ru-RU" sz="1400" dirty="0" smtClean="0">
                <a:solidFill>
                  <a:srgbClr val="163470"/>
                </a:solidFill>
                <a:latin typeface="Calibri" pitchFamily="34" charset="0"/>
              </a:rPr>
              <a:t> (рис. 1)</a:t>
            </a:r>
            <a:r>
              <a:rPr lang="en-US" sz="1400" dirty="0" smtClean="0">
                <a:solidFill>
                  <a:srgbClr val="163470"/>
                </a:solidFill>
                <a:latin typeface="Calibri" pitchFamily="34" charset="0"/>
              </a:rPr>
              <a:t>; </a:t>
            </a:r>
            <a:endParaRPr lang="ru-RU" sz="1400" dirty="0" smtClean="0">
              <a:solidFill>
                <a:srgbClr val="163470"/>
              </a:solidFill>
              <a:latin typeface="Calibri" pitchFamily="34" charset="0"/>
            </a:endParaRPr>
          </a:p>
          <a:p>
            <a:pPr algn="just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</a:pPr>
            <a:r>
              <a:rPr lang="ru-RU" sz="1400" dirty="0" smtClean="0">
                <a:solidFill>
                  <a:srgbClr val="163470"/>
                </a:solidFill>
                <a:latin typeface="Calibri" pitchFamily="34" charset="0"/>
              </a:rPr>
              <a:t>- </a:t>
            </a:r>
            <a:r>
              <a:rPr lang="en-US" sz="1400" dirty="0" smtClean="0">
                <a:solidFill>
                  <a:srgbClr val="163470"/>
                </a:solidFill>
                <a:latin typeface="Calibri" pitchFamily="34" charset="0"/>
              </a:rPr>
              <a:t>произведено </a:t>
            </a:r>
            <a:r>
              <a:rPr lang="en-US" sz="1400" dirty="0">
                <a:solidFill>
                  <a:srgbClr val="163470"/>
                </a:solidFill>
                <a:latin typeface="Calibri" pitchFamily="34" charset="0"/>
              </a:rPr>
              <a:t>сравнение спутниковых данных о пожарах с данными реестра лесных пожаров за 2015-2020 </a:t>
            </a:r>
            <a:r>
              <a:rPr lang="en-US" sz="1400" dirty="0" smtClean="0">
                <a:solidFill>
                  <a:srgbClr val="163470"/>
                </a:solidFill>
                <a:latin typeface="Calibri" pitchFamily="34" charset="0"/>
              </a:rPr>
              <a:t>г</a:t>
            </a:r>
            <a:r>
              <a:rPr lang="ru-RU" sz="1400" dirty="0" smtClean="0">
                <a:solidFill>
                  <a:srgbClr val="163470"/>
                </a:solidFill>
                <a:latin typeface="Calibri" pitchFamily="34" charset="0"/>
              </a:rPr>
              <a:t>г.</a:t>
            </a:r>
            <a:r>
              <a:rPr lang="en-US" sz="1400" dirty="0" smtClean="0">
                <a:solidFill>
                  <a:srgbClr val="163470"/>
                </a:solidFill>
                <a:latin typeface="Calibri" pitchFamily="34" charset="0"/>
              </a:rPr>
              <a:t>; </a:t>
            </a:r>
            <a:endParaRPr lang="ru-RU" sz="1400" dirty="0" smtClean="0">
              <a:solidFill>
                <a:srgbClr val="163470"/>
              </a:solidFill>
              <a:latin typeface="Calibri" pitchFamily="34" charset="0"/>
            </a:endParaRPr>
          </a:p>
          <a:p>
            <a:pPr algn="just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</a:pPr>
            <a:r>
              <a:rPr lang="ru-RU" sz="1400" dirty="0" smtClean="0">
                <a:solidFill>
                  <a:srgbClr val="163470"/>
                </a:solidFill>
                <a:latin typeface="Calibri" pitchFamily="34" charset="0"/>
              </a:rPr>
              <a:t>- </a:t>
            </a:r>
            <a:r>
              <a:rPr lang="en-US" sz="1400" dirty="0" smtClean="0">
                <a:solidFill>
                  <a:srgbClr val="163470"/>
                </a:solidFill>
                <a:latin typeface="Calibri" pitchFamily="34" charset="0"/>
              </a:rPr>
              <a:t>выполнена </a:t>
            </a:r>
            <a:r>
              <a:rPr lang="en-US" sz="1400" dirty="0">
                <a:solidFill>
                  <a:srgbClr val="163470"/>
                </a:solidFill>
                <a:latin typeface="Calibri" pitchFamily="34" charset="0"/>
              </a:rPr>
              <a:t>корректировка местоположения пожаров по снимкам спутниковой системы Landsat</a:t>
            </a:r>
            <a:r>
              <a:rPr lang="ru-RU" sz="1400" dirty="0">
                <a:solidFill>
                  <a:srgbClr val="163470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8" name="TextBox 1"/>
          <p:cNvSpPr/>
          <p:nvPr/>
        </p:nvSpPr>
        <p:spPr>
          <a:xfrm>
            <a:off x="551384" y="5649437"/>
            <a:ext cx="4752528" cy="26015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1100" b="0" strike="noStrike" spc="-1" dirty="0" smtClean="0">
                <a:solidFill>
                  <a:srgbClr val="163470"/>
                </a:solidFill>
                <a:latin typeface="Calibri"/>
                <a:ea typeface="Microsoft YaHei"/>
              </a:rPr>
              <a:t>Рис. 1. Начальные </a:t>
            </a:r>
            <a:r>
              <a:rPr lang="ru-RU" sz="1100" b="0" strike="noStrike" spc="-1" dirty="0">
                <a:solidFill>
                  <a:srgbClr val="163470"/>
                </a:solidFill>
                <a:latin typeface="Calibri"/>
                <a:ea typeface="Microsoft YaHei"/>
              </a:rPr>
              <a:t>локации пожаров по данным VIIRS-SNPP за 2013-2023 </a:t>
            </a:r>
            <a:r>
              <a:rPr lang="ru-RU" sz="1100" b="0" strike="noStrike" spc="-1" dirty="0" smtClean="0">
                <a:solidFill>
                  <a:srgbClr val="163470"/>
                </a:solidFill>
                <a:latin typeface="Calibri"/>
                <a:ea typeface="Microsoft YaHei"/>
              </a:rPr>
              <a:t>гг.</a:t>
            </a:r>
            <a:endParaRPr lang="ru-RU" sz="11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3"/>
          <a:stretch>
            <a:fillRect/>
          </a:stretch>
        </p:blipFill>
        <p:spPr>
          <a:xfrm>
            <a:off x="731520" y="1815792"/>
            <a:ext cx="4212352" cy="3773448"/>
          </a:xfrm>
          <a:prstGeom prst="rect">
            <a:avLst/>
          </a:prstGeom>
          <a:ln w="0">
            <a:solidFill>
              <a:srgbClr val="3465A4"/>
            </a:solidFill>
          </a:ln>
        </p:spPr>
      </p:pic>
    </p:spTree>
    <p:extLst>
      <p:ext uri="{BB962C8B-B14F-4D97-AF65-F5344CB8AC3E}">
        <p14:creationId xmlns:p14="http://schemas.microsoft.com/office/powerpoint/2010/main" val="3127762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606"/>
          </a:xfrm>
          <a:prstGeom prst="rect">
            <a:avLst/>
          </a:prstGeom>
        </p:spPr>
      </p:pic>
      <p:sp>
        <p:nvSpPr>
          <p:cNvPr id="3" name="PlaceHolder 2"/>
          <p:cNvSpPr/>
          <p:nvPr/>
        </p:nvSpPr>
        <p:spPr>
          <a:xfrm>
            <a:off x="875100" y="580057"/>
            <a:ext cx="10441800" cy="252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/>
                <a:ea typeface="DejaVu Sans"/>
                <a:cs typeface="DejaVu San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/>
                <a:ea typeface="DejaVu Sans"/>
                <a:cs typeface="DejaVu San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/>
                <a:ea typeface="DejaVu Sans"/>
                <a:cs typeface="DejaVu San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/>
                <a:ea typeface="DejaVu Sans"/>
                <a:cs typeface="DejaVu San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/>
                <a:ea typeface="DejaVu Sans"/>
                <a:cs typeface="DejaVu San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/>
                <a:ea typeface="DejaVu Sans"/>
                <a:cs typeface="DejaVu San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/>
                <a:ea typeface="DejaVu Sans"/>
                <a:cs typeface="DejaVu San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/>
                <a:ea typeface="DejaVu Sans"/>
                <a:cs typeface="DejaVu San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/>
                <a:ea typeface="DejaVu Sans"/>
                <a:cs typeface="DejaVu San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b="1" spc="-1" dirty="0" smtClean="0">
                <a:solidFill>
                  <a:srgbClr val="163470"/>
                </a:solidFill>
                <a:latin typeface="Calibri" pitchFamily="34" charset="0"/>
              </a:rPr>
              <a:t>Изучение региональных проявлений изменения климата на Алтае</a:t>
            </a:r>
            <a:endParaRPr lang="ru-RU" b="0" strike="noStrike" spc="-1" dirty="0">
              <a:solidFill>
                <a:srgbClr val="163470"/>
              </a:solidFill>
              <a:latin typeface="Calibri" pitchFamily="34" charset="0"/>
            </a:endParaRPr>
          </a:p>
        </p:txBody>
      </p:sp>
      <p:sp>
        <p:nvSpPr>
          <p:cNvPr id="4" name="Прямоугольник 7"/>
          <p:cNvSpPr/>
          <p:nvPr/>
        </p:nvSpPr>
        <p:spPr>
          <a:xfrm>
            <a:off x="9927183" y="1025299"/>
            <a:ext cx="1836000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/>
                <a:ea typeface="DejaVu Sans"/>
                <a:cs typeface="DejaVu San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/>
                <a:ea typeface="DejaVu Sans"/>
                <a:cs typeface="DejaVu San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/>
                <a:ea typeface="DejaVu Sans"/>
                <a:cs typeface="DejaVu San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/>
                <a:ea typeface="DejaVu Sans"/>
                <a:cs typeface="DejaVu San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/>
                <a:ea typeface="DejaVu Sans"/>
                <a:cs typeface="DejaVu San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/>
                <a:ea typeface="DejaVu Sans"/>
                <a:cs typeface="DejaVu San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/>
                <a:ea typeface="DejaVu Sans"/>
                <a:cs typeface="DejaVu San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/>
                <a:ea typeface="DejaVu Sans"/>
                <a:cs typeface="DejaVu San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/>
                <a:ea typeface="DejaVu Sans"/>
                <a:cs typeface="DejaVu Sans"/>
              </a:defRPr>
            </a:lvl9pPr>
          </a:lstStyle>
          <a:p>
            <a:pPr algn="r">
              <a:tabLst>
                <a:tab pos="0" algn="l"/>
              </a:tabLst>
            </a:pPr>
            <a:r>
              <a:rPr lang="ru-RU" sz="1400" b="1" i="1" strike="noStrike" spc="-1" dirty="0" smtClean="0">
                <a:solidFill>
                  <a:srgbClr val="1B4089"/>
                </a:solidFill>
                <a:latin typeface="Calibri" panose="020F0502020204030204"/>
                <a:ea typeface="Verdana" panose="020B0604030504040204"/>
              </a:rPr>
              <a:t>Автор: </a:t>
            </a:r>
            <a:r>
              <a:rPr lang="ru-RU" sz="1400" b="1" i="1" spc="-1" dirty="0" smtClean="0">
                <a:solidFill>
                  <a:srgbClr val="1B4089"/>
                </a:solidFill>
                <a:latin typeface="Calibri" panose="020F0502020204030204"/>
                <a:ea typeface="Verdana" panose="020B0604030504040204"/>
              </a:rPr>
              <a:t>М.Г. Сухова</a:t>
            </a:r>
            <a:endParaRPr lang="ru-RU" sz="1400" b="0" strike="noStrike" spc="-1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3156" y="1626101"/>
            <a:ext cx="7639038" cy="4376354"/>
          </a:xfrm>
          <a:prstGeom prst="rect">
            <a:avLst/>
          </a:prstGeom>
          <a:noFill/>
        </p:spPr>
        <p:txBody>
          <a:bodyPr vert="horz" lIns="91438" tIns="45719" rIns="91438" bIns="45719" rtlCol="0" anchor="ctr">
            <a:noAutofit/>
          </a:bodyPr>
          <a:lstStyle/>
          <a:p>
            <a:pPr algn="just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</a:pPr>
            <a:r>
              <a:rPr lang="ru-RU" sz="1400" dirty="0">
                <a:solidFill>
                  <a:srgbClr val="163470"/>
                </a:solidFill>
                <a:latin typeface="Calibri" pitchFamily="34" charset="0"/>
              </a:rPr>
              <a:t>В результате анализа динамики показателей температуры воздуха по данным метеостанций Республики Алтай установлено устойчивое, но неравномерное повышение годовых температур воздуха, дифференцированное по территории в зависимости от рельефа и высоты места; расширение диапазона экстремальных температур, учащение поздних и ранних заморозков. Значительный вклад в рост среднегодовых температур вносит холодный период (ноябрь-март) от 0,42 °C (МС Чемал) до 1,92 °C (МС Кош-Агач). Наибольшее увеличение температуры наблюдается в межгорных котловинах Чуйской, </a:t>
            </a:r>
            <a:r>
              <a:rPr lang="ru-RU" sz="1400" dirty="0" err="1">
                <a:solidFill>
                  <a:srgbClr val="163470"/>
                </a:solidFill>
                <a:latin typeface="Calibri" pitchFamily="34" charset="0"/>
              </a:rPr>
              <a:t>Уймонской</a:t>
            </a:r>
            <a:r>
              <a:rPr lang="ru-RU" sz="1400" dirty="0">
                <a:solidFill>
                  <a:srgbClr val="163470"/>
                </a:solidFill>
                <a:latin typeface="Calibri" pitchFamily="34" charset="0"/>
              </a:rPr>
              <a:t> и других.</a:t>
            </a:r>
          </a:p>
          <a:p>
            <a:pPr algn="just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</a:pPr>
            <a:r>
              <a:rPr lang="ru-RU" sz="1400" dirty="0">
                <a:solidFill>
                  <a:srgbClr val="163470"/>
                </a:solidFill>
                <a:latin typeface="Calibri" pitchFamily="34" charset="0"/>
              </a:rPr>
              <a:t>Анализ данных за 30-летние периоды (1961-1990 и 1991-2020 гг.) выявил незначительное сокращение годовой суммы осадков (МС Кош-Агач - с 124 мм до 123,3 мм, МС Кызыл-</a:t>
            </a:r>
            <a:r>
              <a:rPr lang="ru-RU" sz="1400" dirty="0" err="1">
                <a:solidFill>
                  <a:srgbClr val="163470"/>
                </a:solidFill>
                <a:latin typeface="Calibri" pitchFamily="34" charset="0"/>
              </a:rPr>
              <a:t>Озек</a:t>
            </a:r>
            <a:r>
              <a:rPr lang="ru-RU" sz="1400" dirty="0">
                <a:solidFill>
                  <a:srgbClr val="163470"/>
                </a:solidFill>
                <a:latin typeface="Calibri" pitchFamily="34" charset="0"/>
              </a:rPr>
              <a:t> - с 754 мм до 733 мм).  Установлено сокращение осадков в осенне-зимний период и увеличение интенсивности летних, что приводит к изменению водного баланса региона.</a:t>
            </a:r>
          </a:p>
          <a:p>
            <a:pPr algn="just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</a:pPr>
            <a:r>
              <a:rPr lang="ru-RU" sz="1400" dirty="0">
                <a:solidFill>
                  <a:srgbClr val="163470"/>
                </a:solidFill>
                <a:latin typeface="Calibri" pitchFamily="34" charset="0"/>
              </a:rPr>
              <a:t>Зафиксировано увеличение экстремальных погодных явлений: расширение диапазона экстремальных температур, учащение поздних и ранних заморозков, усиление </a:t>
            </a:r>
            <a:r>
              <a:rPr lang="ru-RU" sz="1400" dirty="0" err="1">
                <a:solidFill>
                  <a:srgbClr val="163470"/>
                </a:solidFill>
                <a:latin typeface="Calibri" pitchFamily="34" charset="0"/>
              </a:rPr>
              <a:t>аридизации</a:t>
            </a:r>
            <a:r>
              <a:rPr lang="ru-RU" sz="1400" dirty="0">
                <a:solidFill>
                  <a:srgbClr val="163470"/>
                </a:solidFill>
                <a:latin typeface="Calibri" pitchFamily="34" charset="0"/>
              </a:rPr>
              <a:t> межгорных котловин.</a:t>
            </a:r>
          </a:p>
          <a:p>
            <a:pPr algn="just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</a:pPr>
            <a:r>
              <a:rPr lang="ru-RU" sz="1400" dirty="0">
                <a:solidFill>
                  <a:srgbClr val="163470"/>
                </a:solidFill>
                <a:latin typeface="Calibri" pitchFamily="34" charset="0"/>
              </a:rPr>
              <a:t>Наблюдаемые изменения климата усиливают ряд экологических рисков, включая сокращение водных ресурсов, увеличение частоты наводнений, лавин, оползней и селей, деградацию мерзлоты, рост пожарной опасности, сокращение биоразнообразия и ухудшение состояния лесов. В связи с чем, необходима переработка и реализация адаптационных мер для минимизации негативных последствий, включая создание новой стратегии сохранения уникального биоразнообразия Алтая.</a:t>
            </a:r>
          </a:p>
          <a:p>
            <a:pPr algn="just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</a:pPr>
            <a:endParaRPr lang="ru-RU" sz="1400" dirty="0">
              <a:solidFill>
                <a:srgbClr val="163470"/>
              </a:solidFill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2054" y="3214859"/>
            <a:ext cx="3408460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/>
                <a:ea typeface="DejaVu Sans"/>
                <a:cs typeface="DejaVu San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/>
                <a:ea typeface="DejaVu Sans"/>
                <a:cs typeface="DejaVu San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/>
                <a:ea typeface="DejaVu Sans"/>
                <a:cs typeface="DejaVu San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/>
                <a:ea typeface="DejaVu Sans"/>
                <a:cs typeface="DejaVu San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/>
                <a:ea typeface="DejaVu Sans"/>
                <a:cs typeface="DejaVu San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/>
                <a:ea typeface="DejaVu Sans"/>
                <a:cs typeface="DejaVu San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/>
                <a:ea typeface="DejaVu Sans"/>
                <a:cs typeface="DejaVu San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/>
                <a:ea typeface="DejaVu Sans"/>
                <a:cs typeface="DejaVu San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/>
                <a:ea typeface="DejaVu Sans"/>
                <a:cs typeface="DejaVu Sans"/>
              </a:defRPr>
            </a:lvl9pPr>
          </a:lstStyle>
          <a:p>
            <a:pPr algn="ctr"/>
            <a:r>
              <a:rPr lang="ru-RU" sz="1100" spc="-1" dirty="0" smtClean="0">
                <a:solidFill>
                  <a:srgbClr val="163470"/>
                </a:solidFill>
                <a:latin typeface="Calibri" panose="020F0502020204030204"/>
                <a:ea typeface="Microsoft YaHei" panose="020B0503020204020204" charset="-122"/>
              </a:rPr>
              <a:t>Рис. 1. Прирост </a:t>
            </a:r>
            <a:r>
              <a:rPr lang="ru-RU" sz="1100" spc="-1" dirty="0" err="1">
                <a:solidFill>
                  <a:srgbClr val="163470"/>
                </a:solidFill>
                <a:latin typeface="Calibri" panose="020F0502020204030204"/>
                <a:ea typeface="Microsoft YaHei" panose="020B0503020204020204" charset="-122"/>
              </a:rPr>
              <a:t>среднесезонных</a:t>
            </a:r>
            <a:r>
              <a:rPr lang="ru-RU" sz="1100" spc="-1" dirty="0">
                <a:solidFill>
                  <a:srgbClr val="163470"/>
                </a:solidFill>
                <a:latin typeface="Calibri" panose="020F0502020204030204"/>
                <a:ea typeface="Microsoft YaHei" panose="020B0503020204020204" charset="-122"/>
              </a:rPr>
              <a:t> T (°С) </a:t>
            </a:r>
            <a:r>
              <a:rPr lang="ru-RU" sz="1100" spc="-1" dirty="0" smtClean="0">
                <a:solidFill>
                  <a:srgbClr val="163470"/>
                </a:solidFill>
                <a:latin typeface="Calibri" panose="020F0502020204030204"/>
                <a:ea typeface="Microsoft YaHei" panose="020B0503020204020204" charset="-122"/>
              </a:rPr>
              <a:t>периода </a:t>
            </a:r>
            <a:r>
              <a:rPr lang="ru-RU" sz="1100" spc="-1" dirty="0">
                <a:solidFill>
                  <a:srgbClr val="163470"/>
                </a:solidFill>
                <a:latin typeface="Calibri" panose="020F0502020204030204"/>
                <a:ea typeface="Microsoft YaHei" panose="020B0503020204020204" charset="-122"/>
              </a:rPr>
              <a:t>1991-2020 гг. по отношению к периоду 1961-1990 гг.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52054" y="5621901"/>
            <a:ext cx="3591044" cy="6001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/>
                <a:ea typeface="DejaVu Sans"/>
                <a:cs typeface="DejaVu San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/>
                <a:ea typeface="DejaVu Sans"/>
                <a:cs typeface="DejaVu San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/>
                <a:ea typeface="DejaVu Sans"/>
                <a:cs typeface="DejaVu San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/>
                <a:ea typeface="DejaVu Sans"/>
                <a:cs typeface="DejaVu San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/>
                <a:ea typeface="DejaVu Sans"/>
                <a:cs typeface="DejaVu San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/>
                <a:ea typeface="DejaVu Sans"/>
                <a:cs typeface="DejaVu San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/>
                <a:ea typeface="DejaVu Sans"/>
                <a:cs typeface="DejaVu San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/>
                <a:ea typeface="DejaVu Sans"/>
                <a:cs typeface="DejaVu San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/>
                <a:ea typeface="DejaVu Sans"/>
                <a:cs typeface="DejaVu Sans"/>
              </a:defRPr>
            </a:lvl9pPr>
          </a:lstStyle>
          <a:p>
            <a:pPr algn="ctr"/>
            <a:r>
              <a:rPr lang="ru-RU" sz="1100" spc="-1" dirty="0" smtClean="0">
                <a:solidFill>
                  <a:srgbClr val="163470"/>
                </a:solidFill>
                <a:latin typeface="Calibri" panose="020F0502020204030204"/>
                <a:ea typeface="Microsoft YaHei" panose="020B0503020204020204" charset="-122"/>
              </a:rPr>
              <a:t>Рис. 2. Среднегодовая разница </a:t>
            </a:r>
            <a:r>
              <a:rPr lang="ru-RU" sz="1100" spc="-1" dirty="0">
                <a:solidFill>
                  <a:srgbClr val="163470"/>
                </a:solidFill>
                <a:latin typeface="Calibri" panose="020F0502020204030204"/>
                <a:ea typeface="Microsoft YaHei" panose="020B0503020204020204" charset="-122"/>
              </a:rPr>
              <a:t>сумм осадков (мм)  периода </a:t>
            </a:r>
            <a:r>
              <a:rPr lang="ru-RU" sz="1100" spc="-1" dirty="0" smtClean="0">
                <a:solidFill>
                  <a:srgbClr val="163470"/>
                </a:solidFill>
                <a:latin typeface="Calibri" panose="020F0502020204030204"/>
                <a:ea typeface="Microsoft YaHei" panose="020B0503020204020204" charset="-122"/>
              </a:rPr>
              <a:t>1991-2020 </a:t>
            </a:r>
            <a:r>
              <a:rPr lang="ru-RU" sz="1100" spc="-1" dirty="0">
                <a:solidFill>
                  <a:srgbClr val="163470"/>
                </a:solidFill>
                <a:latin typeface="Calibri" panose="020F0502020204030204"/>
                <a:ea typeface="Microsoft YaHei" panose="020B0503020204020204" charset="-122"/>
              </a:rPr>
              <a:t>гг. по отношению к периоду 1961-1990 гг. </a:t>
            </a: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134768798"/>
              </p:ext>
            </p:extLst>
          </p:nvPr>
        </p:nvGraphicFramePr>
        <p:xfrm>
          <a:off x="378728" y="1331622"/>
          <a:ext cx="3609756" cy="1873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t="20250"/>
          <a:stretch>
            <a:fillRect/>
          </a:stretch>
        </p:blipFill>
        <p:spPr>
          <a:xfrm>
            <a:off x="352054" y="3645746"/>
            <a:ext cx="3600400" cy="19453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64870" y="6256477"/>
            <a:ext cx="9688011" cy="4154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>
            <a:defPPr>
              <a:defRPr lang="ru-RU"/>
            </a:defPPr>
            <a:lvl1pPr marL="171450" lvl="0" indent="-171450" algn="l" defTabSz="914400" rtl="0" eaLnBrk="1" latinLnBrk="0" hangingPunct="1"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 sz="9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050" b="1" i="0" dirty="0">
                <a:solidFill>
                  <a:srgbClr val="163470"/>
                </a:solidFill>
                <a:latin typeface="Calibri" pitchFamily="34" charset="0"/>
              </a:rPr>
              <a:t>Публикации: Сухова М.Г., Харламова Н.Ф. Региональные проявления изменения климата на Алтае / Вопросы географии / Русское географическое общество, Сб. 158. Горные регионы России на рубеже веков. Исследования и развитие / Отв. ред. В.М. </a:t>
            </a:r>
            <a:r>
              <a:rPr lang="ru-RU" sz="1050" b="1" i="0" dirty="0" err="1">
                <a:solidFill>
                  <a:srgbClr val="163470"/>
                </a:solidFill>
                <a:latin typeface="Calibri" pitchFamily="34" charset="0"/>
              </a:rPr>
              <a:t>Котляков</a:t>
            </a:r>
            <a:r>
              <a:rPr lang="ru-RU" sz="1050" b="1" i="0" dirty="0">
                <a:solidFill>
                  <a:srgbClr val="163470"/>
                </a:solidFill>
                <a:latin typeface="Calibri" pitchFamily="34" charset="0"/>
              </a:rPr>
              <a:t>, Ю.П. </a:t>
            </a:r>
            <a:r>
              <a:rPr lang="ru-RU" sz="1050" b="1" i="0" dirty="0" err="1">
                <a:solidFill>
                  <a:srgbClr val="163470"/>
                </a:solidFill>
                <a:latin typeface="Calibri" pitchFamily="34" charset="0"/>
              </a:rPr>
              <a:t>Баденков</a:t>
            </a:r>
            <a:r>
              <a:rPr lang="ru-RU" sz="1050" b="1" i="0" dirty="0">
                <a:solidFill>
                  <a:srgbClr val="163470"/>
                </a:solidFill>
                <a:latin typeface="Calibri" pitchFamily="34" charset="0"/>
              </a:rPr>
              <a:t>. – М.: </a:t>
            </a:r>
            <a:r>
              <a:rPr lang="ru-RU" sz="1050" b="1" i="0" dirty="0" err="1">
                <a:solidFill>
                  <a:srgbClr val="163470"/>
                </a:solidFill>
                <a:latin typeface="Calibri" pitchFamily="34" charset="0"/>
              </a:rPr>
              <a:t>МедиаПРЕСС</a:t>
            </a:r>
            <a:r>
              <a:rPr lang="ru-RU" sz="1050" b="1" i="0" dirty="0">
                <a:solidFill>
                  <a:srgbClr val="163470"/>
                </a:solidFill>
                <a:latin typeface="Calibri" pitchFamily="34" charset="0"/>
              </a:rPr>
              <a:t>, 2024. – С. 369 </a:t>
            </a:r>
            <a:r>
              <a:rPr lang="ru-RU" sz="1050" b="1" i="0" spc="-1" dirty="0">
                <a:solidFill>
                  <a:srgbClr val="163470"/>
                </a:solidFill>
                <a:latin typeface="Calibri" pitchFamily="34" charset="0"/>
              </a:rPr>
              <a:t>– 380.</a:t>
            </a:r>
            <a:endParaRPr lang="ru-RU" sz="1050" b="1" i="0" spc="-1" dirty="0">
              <a:solidFill>
                <a:srgbClr val="163470"/>
              </a:solidFill>
              <a:latin typeface="Calibri" pitchFamily="34" charset="0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31277629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606"/>
          </a:xfrm>
          <a:prstGeom prst="rect">
            <a:avLst/>
          </a:prstGeom>
        </p:spPr>
      </p:pic>
      <p:sp>
        <p:nvSpPr>
          <p:cNvPr id="3" name="TextBox 9"/>
          <p:cNvSpPr/>
          <p:nvPr/>
        </p:nvSpPr>
        <p:spPr>
          <a:xfrm>
            <a:off x="860157" y="6248814"/>
            <a:ext cx="8648736" cy="25246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9pPr>
          </a:lstStyle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1050" b="1" dirty="0" smtClean="0">
                <a:solidFill>
                  <a:srgbClr val="163470"/>
                </a:solidFill>
                <a:latin typeface="Calibri" pitchFamily="34" charset="0"/>
              </a:rPr>
              <a:t> </a:t>
            </a:r>
            <a:r>
              <a:rPr lang="ru-RU" sz="1050" b="1" spc="-1" dirty="0" smtClean="0">
                <a:solidFill>
                  <a:srgbClr val="163470"/>
                </a:solidFill>
                <a:latin typeface="Calibri"/>
              </a:rPr>
              <a:t>Исследование выполнено  </a:t>
            </a:r>
            <a:r>
              <a:rPr lang="ru-RU" sz="1050" b="1" strike="noStrike" spc="-1" dirty="0" smtClean="0">
                <a:solidFill>
                  <a:srgbClr val="163470"/>
                </a:solidFill>
                <a:latin typeface="Calibri"/>
                <a:ea typeface="DejaVu Sans"/>
              </a:rPr>
              <a:t>в рамках контракта с БУ РА «ООПТ РА» от 13.05.2024 № </a:t>
            </a:r>
            <a:r>
              <a:rPr lang="ru-RU" sz="1050" b="1" spc="-1" dirty="0">
                <a:solidFill>
                  <a:srgbClr val="163470"/>
                </a:solidFill>
                <a:latin typeface="Calibri"/>
                <a:ea typeface="DejaVu Sans"/>
              </a:rPr>
              <a:t>0177200000924001145 </a:t>
            </a:r>
          </a:p>
        </p:txBody>
      </p:sp>
      <p:sp>
        <p:nvSpPr>
          <p:cNvPr id="4" name="PlaceHolder 2"/>
          <p:cNvSpPr/>
          <p:nvPr/>
        </p:nvSpPr>
        <p:spPr>
          <a:xfrm>
            <a:off x="736018" y="800356"/>
            <a:ext cx="11132695" cy="33364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b="1" spc="-1" dirty="0">
                <a:solidFill>
                  <a:srgbClr val="163470"/>
                </a:solidFill>
                <a:latin typeface="Calibri"/>
              </a:rPr>
              <a:t>Г</a:t>
            </a:r>
            <a:r>
              <a:rPr lang="ru-RU" b="1" spc="-1" dirty="0" smtClean="0">
                <a:solidFill>
                  <a:srgbClr val="163470"/>
                </a:solidFill>
                <a:latin typeface="Calibri"/>
              </a:rPr>
              <a:t>осударственный </a:t>
            </a:r>
            <a:r>
              <a:rPr lang="ru-RU" b="1" spc="-1" dirty="0">
                <a:solidFill>
                  <a:srgbClr val="163470"/>
                </a:solidFill>
                <a:latin typeface="Calibri"/>
              </a:rPr>
              <a:t>мониторинг экологического состояния акватории озер Телецкое и </a:t>
            </a:r>
            <a:r>
              <a:rPr lang="ru-RU" b="1" spc="-1" dirty="0" err="1" smtClean="0">
                <a:solidFill>
                  <a:srgbClr val="163470"/>
                </a:solidFill>
                <a:latin typeface="Calibri"/>
              </a:rPr>
              <a:t>Манжерокское</a:t>
            </a:r>
            <a:endParaRPr lang="ru-RU" b="0" strike="noStrike" spc="-1" dirty="0">
              <a:solidFill>
                <a:srgbClr val="163470"/>
              </a:solidFill>
            </a:endParaRPr>
          </a:p>
        </p:txBody>
      </p:sp>
      <p:sp>
        <p:nvSpPr>
          <p:cNvPr id="5" name="Прямоугольник 7"/>
          <p:cNvSpPr/>
          <p:nvPr/>
        </p:nvSpPr>
        <p:spPr>
          <a:xfrm>
            <a:off x="8472264" y="1246131"/>
            <a:ext cx="3276000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9pPr>
          </a:lstStyle>
          <a:p>
            <a:pPr algn="r">
              <a:tabLst>
                <a:tab pos="0" algn="l"/>
              </a:tabLst>
            </a:pPr>
            <a:r>
              <a:rPr lang="ru-RU" sz="1400" b="1" i="1" strike="noStrike" spc="-1" dirty="0">
                <a:solidFill>
                  <a:srgbClr val="1B4089"/>
                </a:solidFill>
                <a:latin typeface="Calibri"/>
                <a:ea typeface="Verdana"/>
              </a:rPr>
              <a:t>Авторы: </a:t>
            </a:r>
            <a:r>
              <a:rPr lang="ru-RU" sz="1400" b="1" i="1" spc="-1" dirty="0" smtClean="0">
                <a:solidFill>
                  <a:srgbClr val="1B4089"/>
                </a:solidFill>
                <a:latin typeface="Calibri"/>
                <a:ea typeface="Verdana"/>
              </a:rPr>
              <a:t>О.П. Николаева, Р.В. Любимов</a:t>
            </a:r>
            <a:endParaRPr lang="ru-RU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55840" y="2033804"/>
            <a:ext cx="7272808" cy="3810880"/>
          </a:xfrm>
          <a:prstGeom prst="rect">
            <a:avLst/>
          </a:prstGeom>
          <a:noFill/>
        </p:spPr>
        <p:txBody>
          <a:bodyPr vert="horz" lIns="91438" tIns="45719" rIns="91438" bIns="45719" rtlCol="0" anchor="ctr">
            <a:noAutofit/>
          </a:bodyPr>
          <a:lstStyle/>
          <a:p>
            <a:pPr algn="just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</a:pPr>
            <a:r>
              <a:rPr lang="ru-RU" sz="1400" dirty="0">
                <a:solidFill>
                  <a:srgbClr val="163470"/>
                </a:solidFill>
                <a:latin typeface="Calibri" pitchFamily="34" charset="0"/>
              </a:rPr>
              <a:t>Мониторинг экологического состояния проведен в акваториях Телецкого и </a:t>
            </a:r>
            <a:r>
              <a:rPr lang="ru-RU" sz="1400" dirty="0" err="1">
                <a:solidFill>
                  <a:srgbClr val="163470"/>
                </a:solidFill>
                <a:latin typeface="Calibri" pitchFamily="34" charset="0"/>
              </a:rPr>
              <a:t>Манжерокского</a:t>
            </a:r>
            <a:r>
              <a:rPr lang="ru-RU" sz="1400" dirty="0">
                <a:solidFill>
                  <a:srgbClr val="163470"/>
                </a:solidFill>
                <a:latin typeface="Calibri" pitchFamily="34" charset="0"/>
              </a:rPr>
              <a:t> озер.</a:t>
            </a:r>
          </a:p>
          <a:p>
            <a:pPr algn="just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</a:pPr>
            <a:r>
              <a:rPr lang="ru-RU" sz="1400" dirty="0">
                <a:solidFill>
                  <a:srgbClr val="163470"/>
                </a:solidFill>
                <a:latin typeface="Calibri" pitchFamily="34" charset="0"/>
              </a:rPr>
              <a:t>Данные мониторинга свидетельствуют о том, что экологическое состояние акватории Телецкого озера в настоящее время является стабильным и находится на условно благоприятном уровне, не превышающем установленных эколого-гигиенических нормативов для вод водоемов рыбохозяйственного назначения (рис. 1). </a:t>
            </a:r>
          </a:p>
          <a:p>
            <a:pPr algn="just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</a:pPr>
            <a:r>
              <a:rPr lang="ru-RU" sz="1400" dirty="0">
                <a:solidFill>
                  <a:srgbClr val="163470"/>
                </a:solidFill>
                <a:latin typeface="Calibri" pitchFamily="34" charset="0"/>
              </a:rPr>
              <a:t>Оценка экологического озера </a:t>
            </a:r>
            <a:r>
              <a:rPr lang="ru-RU" sz="1400" dirty="0" err="1">
                <a:solidFill>
                  <a:srgbClr val="163470"/>
                </a:solidFill>
                <a:latin typeface="Calibri" pitchFamily="34" charset="0"/>
              </a:rPr>
              <a:t>Манжерокского</a:t>
            </a:r>
            <a:r>
              <a:rPr lang="ru-RU" sz="1400" dirty="0">
                <a:solidFill>
                  <a:srgbClr val="163470"/>
                </a:solidFill>
                <a:latin typeface="Calibri" pitchFamily="34" charset="0"/>
              </a:rPr>
              <a:t> озера показала:</a:t>
            </a:r>
          </a:p>
          <a:p>
            <a:pPr algn="just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</a:pPr>
            <a:r>
              <a:rPr lang="ru-RU" sz="1400" dirty="0">
                <a:solidFill>
                  <a:srgbClr val="163470"/>
                </a:solidFill>
                <a:latin typeface="Calibri" pitchFamily="34" charset="0"/>
              </a:rPr>
              <a:t>1) выемка илов во время второго этапа очистки озера не оказала негативного влияния на водяной орех (</a:t>
            </a:r>
            <a:r>
              <a:rPr lang="en-US" sz="1400" dirty="0" err="1">
                <a:solidFill>
                  <a:srgbClr val="163470"/>
                </a:solidFill>
                <a:latin typeface="Calibri" pitchFamily="34" charset="0"/>
              </a:rPr>
              <a:t>Trapa</a:t>
            </a:r>
            <a:r>
              <a:rPr lang="en-US" sz="1400" dirty="0">
                <a:solidFill>
                  <a:srgbClr val="163470"/>
                </a:solidFill>
                <a:latin typeface="Calibri" pitchFamily="34" charset="0"/>
              </a:rPr>
              <a:t> </a:t>
            </a:r>
            <a:r>
              <a:rPr lang="en-US" sz="1400" dirty="0" err="1">
                <a:solidFill>
                  <a:srgbClr val="163470"/>
                </a:solidFill>
                <a:latin typeface="Calibri" pitchFamily="34" charset="0"/>
              </a:rPr>
              <a:t>pectinata</a:t>
            </a:r>
            <a:r>
              <a:rPr lang="ru-RU" sz="1400" dirty="0">
                <a:solidFill>
                  <a:srgbClr val="163470"/>
                </a:solidFill>
                <a:latin typeface="Calibri" pitchFamily="34" charset="0"/>
              </a:rPr>
              <a:t>). Основные ареалы, как и прежде, располагаются в юго-западной и северо-восточной частях озера;</a:t>
            </a:r>
          </a:p>
          <a:p>
            <a:pPr algn="just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</a:pPr>
            <a:r>
              <a:rPr lang="ru-RU" sz="1400" dirty="0">
                <a:solidFill>
                  <a:srgbClr val="163470"/>
                </a:solidFill>
                <a:latin typeface="Calibri" pitchFamily="34" charset="0"/>
              </a:rPr>
              <a:t>2) проанализированные показатели качества озерной воды достаточно однородны в пространственном отношении, находятся на удовлетворительном уровне и не превышают ПДК для водных объектов </a:t>
            </a:r>
            <a:r>
              <a:rPr lang="ru-RU" sz="1400" dirty="0" err="1">
                <a:solidFill>
                  <a:srgbClr val="163470"/>
                </a:solidFill>
                <a:latin typeface="Calibri" pitchFamily="34" charset="0"/>
              </a:rPr>
              <a:t>рыбохозяйственного</a:t>
            </a:r>
            <a:r>
              <a:rPr lang="ru-RU" sz="1400" dirty="0">
                <a:solidFill>
                  <a:srgbClr val="163470"/>
                </a:solidFill>
                <a:latin typeface="Calibri" pitchFamily="34" charset="0"/>
              </a:rPr>
              <a:t> значения;</a:t>
            </a:r>
          </a:p>
          <a:p>
            <a:pPr algn="just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</a:pPr>
            <a:r>
              <a:rPr lang="ru-RU" sz="1400" dirty="0">
                <a:solidFill>
                  <a:srgbClr val="163470"/>
                </a:solidFill>
                <a:latin typeface="Calibri" pitchFamily="34" charset="0"/>
              </a:rPr>
              <a:t>3) содержания основных показателей, характеризующих загрязнение озеро – окисляемость, мутность взвешенные вещества по сравнению с 2023 г. значительно уменьшились (рис. 2);</a:t>
            </a:r>
          </a:p>
          <a:p>
            <a:pPr algn="just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</a:pPr>
            <a:r>
              <a:rPr lang="ru-RU" sz="1400" dirty="0">
                <a:solidFill>
                  <a:srgbClr val="163470"/>
                </a:solidFill>
                <a:latin typeface="Calibri" pitchFamily="34" charset="0"/>
              </a:rPr>
              <a:t>4) проведенная в 2023 году расчистка второго этапа, с учетом применения новых подходов, с учетом полученных данных дает основания полагать, что качество воды выйдет на условно благоприятный уровень в 2025 году.</a:t>
            </a:r>
          </a:p>
          <a:p>
            <a:pPr algn="just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</a:pPr>
            <a:endParaRPr lang="ru-RU" sz="1400" dirty="0">
              <a:solidFill>
                <a:srgbClr val="163470"/>
              </a:solidFill>
              <a:latin typeface="Calibri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60157" y="3522740"/>
            <a:ext cx="3204238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9pPr>
          </a:lstStyle>
          <a:p>
            <a:pPr algn="ctr"/>
            <a:r>
              <a:rPr lang="ru-RU" sz="1100" spc="-1" dirty="0" smtClean="0">
                <a:solidFill>
                  <a:srgbClr val="163470"/>
                </a:solidFill>
                <a:latin typeface="Calibri"/>
                <a:ea typeface="Microsoft YaHei"/>
              </a:rPr>
              <a:t>Рис. 1. Тенденции </a:t>
            </a:r>
            <a:r>
              <a:rPr lang="ru-RU" sz="1100" spc="-1" dirty="0">
                <a:solidFill>
                  <a:srgbClr val="163470"/>
                </a:solidFill>
                <a:latin typeface="Calibri"/>
                <a:ea typeface="Microsoft YaHei"/>
              </a:rPr>
              <a:t>изменения показателей воды </a:t>
            </a:r>
            <a:endParaRPr lang="ru-RU" sz="1100" spc="-1" dirty="0" smtClean="0">
              <a:solidFill>
                <a:srgbClr val="163470"/>
              </a:solidFill>
              <a:latin typeface="Calibri"/>
              <a:ea typeface="Microsoft YaHei"/>
            </a:endParaRPr>
          </a:p>
          <a:p>
            <a:pPr algn="ctr"/>
            <a:r>
              <a:rPr lang="ru-RU" sz="1100" spc="-1" dirty="0" smtClean="0">
                <a:solidFill>
                  <a:srgbClr val="163470"/>
                </a:solidFill>
                <a:latin typeface="Calibri"/>
                <a:ea typeface="Microsoft YaHei"/>
              </a:rPr>
              <a:t>оз</a:t>
            </a:r>
            <a:r>
              <a:rPr lang="ru-RU" sz="1100" spc="-1" dirty="0">
                <a:solidFill>
                  <a:srgbClr val="163470"/>
                </a:solidFill>
                <a:latin typeface="Calibri"/>
                <a:ea typeface="Microsoft YaHei"/>
              </a:rPr>
              <a:t>. Телецкое в 2005-2024 гг.</a:t>
            </a:r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1973714"/>
              </p:ext>
            </p:extLst>
          </p:nvPr>
        </p:nvGraphicFramePr>
        <p:xfrm>
          <a:off x="427040" y="1676468"/>
          <a:ext cx="3946129" cy="17538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r:id="rId4" imgW="3685039" imgH="1642736" progId="CorelPHOTOPAINT.Image.25">
                  <p:embed/>
                </p:oleObj>
              </mc:Choice>
              <mc:Fallback>
                <p:oleObj r:id="rId4" imgW="3685039" imgH="1642736" progId="CorelPHOTOPAINT.Image.2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427040" y="1676468"/>
                        <a:ext cx="3946129" cy="175383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Диаграмма 1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966" y="4087370"/>
            <a:ext cx="3991204" cy="1216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005672" y="5413797"/>
            <a:ext cx="2743791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9pPr>
          </a:lstStyle>
          <a:p>
            <a:pPr algn="ctr"/>
            <a:r>
              <a:rPr lang="ru-RU" sz="1100" spc="-1" dirty="0" smtClean="0">
                <a:solidFill>
                  <a:srgbClr val="163470"/>
                </a:solidFill>
                <a:latin typeface="Calibri"/>
                <a:ea typeface="Microsoft YaHei"/>
              </a:rPr>
              <a:t>Рис. 2. Динамика </a:t>
            </a:r>
            <a:r>
              <a:rPr lang="ru-RU" sz="1100" spc="-1" dirty="0">
                <a:solidFill>
                  <a:srgbClr val="163470"/>
                </a:solidFill>
                <a:latin typeface="Calibri"/>
                <a:ea typeface="Microsoft YaHei"/>
              </a:rPr>
              <a:t>показателей мутности и </a:t>
            </a:r>
            <a:endParaRPr lang="ru-RU" sz="1100" spc="-1" dirty="0" smtClean="0">
              <a:solidFill>
                <a:srgbClr val="163470"/>
              </a:solidFill>
              <a:latin typeface="Calibri"/>
              <a:ea typeface="Microsoft YaHei"/>
            </a:endParaRPr>
          </a:p>
          <a:p>
            <a:pPr algn="ctr"/>
            <a:r>
              <a:rPr lang="ru-RU" sz="1100" spc="-1" dirty="0" smtClean="0">
                <a:solidFill>
                  <a:srgbClr val="163470"/>
                </a:solidFill>
                <a:latin typeface="Calibri"/>
                <a:ea typeface="Microsoft YaHei"/>
              </a:rPr>
              <a:t>взвешенных </a:t>
            </a:r>
            <a:r>
              <a:rPr lang="ru-RU" sz="1100" spc="-1" dirty="0">
                <a:solidFill>
                  <a:srgbClr val="163470"/>
                </a:solidFill>
                <a:latin typeface="Calibri"/>
                <a:ea typeface="Microsoft YaHei"/>
              </a:rPr>
              <a:t>веществ в 2015-2024 гг.</a:t>
            </a:r>
          </a:p>
        </p:txBody>
      </p:sp>
    </p:spTree>
    <p:extLst>
      <p:ext uri="{BB962C8B-B14F-4D97-AF65-F5344CB8AC3E}">
        <p14:creationId xmlns:p14="http://schemas.microsoft.com/office/powerpoint/2010/main" val="31277629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606"/>
          </a:xfrm>
          <a:prstGeom prst="rect">
            <a:avLst/>
          </a:prstGeom>
        </p:spPr>
      </p:pic>
      <p:sp>
        <p:nvSpPr>
          <p:cNvPr id="3" name="TextBox 9"/>
          <p:cNvSpPr/>
          <p:nvPr/>
        </p:nvSpPr>
        <p:spPr>
          <a:xfrm>
            <a:off x="1238490" y="6236703"/>
            <a:ext cx="9433367" cy="25246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9pPr>
          </a:lstStyle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1050" b="1" spc="-1" dirty="0" smtClean="0">
                <a:solidFill>
                  <a:srgbClr val="163470"/>
                </a:solidFill>
                <a:latin typeface="Calibri"/>
              </a:rPr>
              <a:t>Исследование выполнено в </a:t>
            </a:r>
            <a:r>
              <a:rPr lang="ru-RU" sz="1050" b="1" strike="noStrike" spc="-1" dirty="0" smtClean="0">
                <a:solidFill>
                  <a:srgbClr val="163470"/>
                </a:solidFill>
                <a:latin typeface="Calibri"/>
                <a:ea typeface="DejaVu Sans"/>
              </a:rPr>
              <a:t>рамках </a:t>
            </a:r>
            <a:r>
              <a:rPr lang="ru-RU" sz="1050" b="1" spc="-1" dirty="0" smtClean="0">
                <a:solidFill>
                  <a:srgbClr val="163470"/>
                </a:solidFill>
                <a:latin typeface="Calibri"/>
                <a:ea typeface="DejaVu Sans"/>
              </a:rPr>
              <a:t>государственного контракта с Министерством природных ресурсов и экологии Республики Алтай от 29.08.2024 </a:t>
            </a:r>
            <a:r>
              <a:rPr lang="ru-RU" sz="1050" b="1" spc="-1" dirty="0">
                <a:solidFill>
                  <a:srgbClr val="163470"/>
                </a:solidFill>
                <a:latin typeface="Calibri"/>
                <a:ea typeface="DejaVu Sans"/>
              </a:rPr>
              <a:t>г. № 57</a:t>
            </a:r>
          </a:p>
        </p:txBody>
      </p:sp>
      <p:sp>
        <p:nvSpPr>
          <p:cNvPr id="4" name="PlaceHolder 2"/>
          <p:cNvSpPr/>
          <p:nvPr/>
        </p:nvSpPr>
        <p:spPr>
          <a:xfrm>
            <a:off x="928218" y="654115"/>
            <a:ext cx="11136560" cy="66728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b="1" spc="-1" dirty="0">
                <a:solidFill>
                  <a:srgbClr val="163470"/>
                </a:solidFill>
                <a:latin typeface="Calibri"/>
                <a:ea typeface="DejaVu Sans"/>
              </a:rPr>
              <a:t>Расчет предельно допустимой рекреационной емкости природного парка «Белуха» </a:t>
            </a:r>
            <a:endParaRPr lang="ru-RU" b="1" spc="-1" dirty="0" smtClean="0">
              <a:solidFill>
                <a:srgbClr val="163470"/>
              </a:solidFill>
              <a:latin typeface="Calibri"/>
              <a:ea typeface="DejaVu Sans"/>
            </a:endParaRPr>
          </a:p>
          <a:p>
            <a:pPr algn="ctr">
              <a:lnSpc>
                <a:spcPct val="100000"/>
              </a:lnSpc>
            </a:pPr>
            <a:r>
              <a:rPr lang="ru-RU" b="1" spc="-1" dirty="0" smtClean="0">
                <a:solidFill>
                  <a:srgbClr val="163470"/>
                </a:solidFill>
                <a:latin typeface="Calibri"/>
                <a:ea typeface="DejaVu Sans"/>
              </a:rPr>
              <a:t>при </a:t>
            </a:r>
            <a:r>
              <a:rPr lang="ru-RU" b="1" spc="-1" dirty="0">
                <a:solidFill>
                  <a:srgbClr val="163470"/>
                </a:solidFill>
                <a:latin typeface="Calibri"/>
                <a:ea typeface="DejaVu Sans"/>
              </a:rPr>
              <a:t>осуществлении </a:t>
            </a:r>
            <a:r>
              <a:rPr lang="ru-RU" b="1" spc="-1" dirty="0" smtClean="0">
                <a:solidFill>
                  <a:srgbClr val="163470"/>
                </a:solidFill>
                <a:latin typeface="Calibri"/>
                <a:ea typeface="DejaVu Sans"/>
              </a:rPr>
              <a:t>туризма</a:t>
            </a:r>
            <a:endParaRPr lang="ru-RU" b="1" spc="-1" dirty="0">
              <a:solidFill>
                <a:srgbClr val="163470"/>
              </a:solidFill>
              <a:latin typeface="Calibri"/>
              <a:ea typeface="DejaVu Sans"/>
            </a:endParaRPr>
          </a:p>
        </p:txBody>
      </p:sp>
      <p:sp>
        <p:nvSpPr>
          <p:cNvPr id="5" name="Прямоугольник 7"/>
          <p:cNvSpPr/>
          <p:nvPr/>
        </p:nvSpPr>
        <p:spPr>
          <a:xfrm>
            <a:off x="6180797" y="1372113"/>
            <a:ext cx="565200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9pPr>
          </a:lstStyle>
          <a:p>
            <a:pPr algn="r">
              <a:tabLst>
                <a:tab pos="0" algn="l"/>
              </a:tabLst>
            </a:pPr>
            <a:r>
              <a:rPr lang="ru-RU" sz="1400" b="1" i="1" strike="noStrike" spc="-1" dirty="0">
                <a:solidFill>
                  <a:srgbClr val="1B4089"/>
                </a:solidFill>
                <a:latin typeface="Calibri"/>
                <a:ea typeface="Verdana"/>
              </a:rPr>
              <a:t>Авторы: </a:t>
            </a:r>
            <a:r>
              <a:rPr lang="ru-RU" sz="1400" b="1" i="1" spc="-1" dirty="0" smtClean="0">
                <a:solidFill>
                  <a:srgbClr val="1B4089"/>
                </a:solidFill>
                <a:latin typeface="Calibri"/>
                <a:ea typeface="Verdana"/>
              </a:rPr>
              <a:t>О.П. Николаева, Р.В. Любимов, </a:t>
            </a:r>
          </a:p>
          <a:p>
            <a:pPr algn="r">
              <a:tabLst>
                <a:tab pos="0" algn="l"/>
              </a:tabLst>
            </a:pPr>
            <a:r>
              <a:rPr lang="ru-RU" sz="1400" b="1" i="1" spc="-1" dirty="0" smtClean="0">
                <a:solidFill>
                  <a:srgbClr val="1B4089"/>
                </a:solidFill>
                <a:latin typeface="Calibri"/>
                <a:ea typeface="Verdana"/>
              </a:rPr>
              <a:t>К.С. Савенко, В.А. </a:t>
            </a:r>
            <a:r>
              <a:rPr lang="ru-RU" sz="1400" b="1" i="1" spc="-1" dirty="0" err="1" smtClean="0">
                <a:solidFill>
                  <a:srgbClr val="1B4089"/>
                </a:solidFill>
                <a:latin typeface="Calibri"/>
                <a:ea typeface="Verdana"/>
              </a:rPr>
              <a:t>Ситникова</a:t>
            </a:r>
            <a:endParaRPr lang="ru-RU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угольник 5"/>
              <p:cNvSpPr/>
              <p:nvPr/>
            </p:nvSpPr>
            <p:spPr>
              <a:xfrm>
                <a:off x="3818884" y="2166505"/>
                <a:ext cx="8245895" cy="3608798"/>
              </a:xfrm>
              <a:prstGeom prst="rect">
                <a:avLst/>
              </a:prstGeom>
              <a:noFill/>
            </p:spPr>
            <p:txBody>
              <a:bodyPr vert="horz" lIns="91438" tIns="45719" rIns="91438" bIns="45719" rtlCol="0" anchor="ctr">
                <a:noAutofit/>
              </a:bodyPr>
              <a:lstStyle/>
              <a:p>
                <a:pPr algn="just">
                  <a:spcBef>
                    <a:spcPts val="600"/>
                  </a:spcBef>
                  <a:buClr>
                    <a:schemeClr val="accent6">
                      <a:lumMod val="75000"/>
                    </a:schemeClr>
                  </a:buClr>
                  <a:buFont typeface="Wingdings" pitchFamily="2" charset="2"/>
                  <a:buNone/>
                </a:pPr>
                <a:r>
                  <a:rPr lang="ru-RU" sz="1400" dirty="0">
                    <a:solidFill>
                      <a:srgbClr val="163470"/>
                    </a:solidFill>
                    <a:latin typeface="Calibri" pitchFamily="34" charset="0"/>
                  </a:rPr>
                  <a:t>Работа проводилась с целью апробации методики расчета предельно допустимой рекреационной емкости (ПДРЕ), утвержденной нормативно-правовыми актами Российской Федерации и Республики Алтай. В качестве территории исследования выбран природный парк регионального значения «Белуха», который в настоящее время является наиболее освоенным в рекреационном плане.</a:t>
                </a:r>
              </a:p>
              <a:p>
                <a:pPr algn="just">
                  <a:spcBef>
                    <a:spcPts val="600"/>
                  </a:spcBef>
                  <a:buClr>
                    <a:schemeClr val="accent6">
                      <a:lumMod val="75000"/>
                    </a:schemeClr>
                  </a:buClr>
                  <a:buFont typeface="Wingdings" pitchFamily="2" charset="2"/>
                  <a:buNone/>
                </a:pPr>
                <a:r>
                  <a:rPr lang="ru-RU" sz="1400" dirty="0">
                    <a:solidFill>
                      <a:srgbClr val="163470"/>
                    </a:solidFill>
                    <a:latin typeface="Calibri" pitchFamily="34" charset="0"/>
                  </a:rPr>
                  <a:t>Расчет ПДРЕ выполнялся для 4 многодневных маршрутов, 8 радиальных и обходных троп и 10 основных туристских стоянок </a:t>
                </a:r>
                <a:r>
                  <a:rPr lang="ru-RU" sz="1400" dirty="0" smtClean="0">
                    <a:solidFill>
                      <a:srgbClr val="163470"/>
                    </a:solidFill>
                    <a:latin typeface="Calibri" pitchFamily="34" charset="0"/>
                  </a:rPr>
                  <a:t>/турбаз (рис. 1).</a:t>
                </a:r>
                <a:endParaRPr lang="ru-RU" sz="1400" dirty="0">
                  <a:solidFill>
                    <a:srgbClr val="163470"/>
                  </a:solidFill>
                  <a:latin typeface="Calibri" pitchFamily="34" charset="0"/>
                </a:endParaRPr>
              </a:p>
              <a:p>
                <a:pPr algn="just">
                  <a:buClr>
                    <a:schemeClr val="accent6">
                      <a:lumMod val="75000"/>
                    </a:schemeClr>
                  </a:buClr>
                  <a:buFont typeface="Wingdings" pitchFamily="2" charset="2"/>
                  <a:buNone/>
                </a:pPr>
                <a:r>
                  <a:rPr lang="ru-RU" sz="1400" dirty="0">
                    <a:solidFill>
                      <a:srgbClr val="163470"/>
                    </a:solidFill>
                    <a:latin typeface="Calibri" pitchFamily="34" charset="0"/>
                  </a:rPr>
                  <a:t>Среди выделенных многодневных маршрутов наибольшие значения ПДРЕ определены для </a:t>
                </a:r>
                <a:r>
                  <a:rPr lang="ru-RU" sz="1400" dirty="0" err="1">
                    <a:solidFill>
                      <a:srgbClr val="163470"/>
                    </a:solidFill>
                    <a:latin typeface="Calibri" pitchFamily="34" charset="0"/>
                  </a:rPr>
                  <a:t>Каратюрекской</a:t>
                </a:r>
                <a:r>
                  <a:rPr lang="ru-RU" sz="1400" dirty="0">
                    <a:solidFill>
                      <a:srgbClr val="163470"/>
                    </a:solidFill>
                    <a:latin typeface="Calibri" pitchFamily="34" charset="0"/>
                  </a:rPr>
                  <a:t> тропы – 45 чел/день (</a:t>
                </a:r>
                <a:r>
                  <a:rPr lang="ru-RU" sz="1400" dirty="0" smtClean="0">
                    <a:solidFill>
                      <a:srgbClr val="163470"/>
                    </a:solidFill>
                    <a:latin typeface="Calibri" pitchFamily="34" charset="0"/>
                  </a:rPr>
                  <a:t>2675 </a:t>
                </a:r>
                <a:r>
                  <a:rPr lang="ru-RU" sz="1400" dirty="0">
                    <a:solidFill>
                      <a:srgbClr val="163470"/>
                    </a:solidFill>
                    <a:latin typeface="Calibri" pitchFamily="34" charset="0"/>
                  </a:rPr>
                  <a:t>чел./сезон) и </a:t>
                </a:r>
                <a:r>
                  <a:rPr lang="ru-RU" sz="1400" dirty="0" err="1">
                    <a:solidFill>
                      <a:srgbClr val="163470"/>
                    </a:solidFill>
                    <a:latin typeface="Calibri" pitchFamily="34" charset="0"/>
                  </a:rPr>
                  <a:t>Аккемской</a:t>
                </a:r>
                <a:r>
                  <a:rPr lang="ru-RU" sz="1400" dirty="0">
                    <a:solidFill>
                      <a:srgbClr val="163470"/>
                    </a:solidFill>
                    <a:latin typeface="Calibri" pitchFamily="34" charset="0"/>
                  </a:rPr>
                  <a:t> тропы – 41 чел./день </a:t>
                </a:r>
                <a:r>
                  <a:rPr lang="ru-RU" sz="1400" dirty="0" smtClean="0">
                    <a:solidFill>
                      <a:srgbClr val="163470"/>
                    </a:solidFill>
                    <a:latin typeface="Calibri" pitchFamily="34" charset="0"/>
                  </a:rPr>
                  <a:t>(2455 </a:t>
                </a:r>
                <a:r>
                  <a:rPr lang="ru-RU" sz="1400" dirty="0">
                    <a:solidFill>
                      <a:srgbClr val="163470"/>
                    </a:solidFill>
                    <a:latin typeface="Calibri" pitchFamily="34" charset="0"/>
                  </a:rPr>
                  <a:t>чел./сезон). Это связано, прежде всего, с более высоким показателем базовой рекреационной емкости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400" i="1">
                            <a:solidFill>
                              <a:srgbClr val="16347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ru-RU" sz="1400">
                            <a:solidFill>
                              <a:srgbClr val="163470"/>
                            </a:solidFill>
                            <a:latin typeface="Cambria Math"/>
                          </a:rPr>
                          <m:t>𝐵</m:t>
                        </m:r>
                        <m:r>
                          <a:rPr lang="en-US" sz="1400">
                            <a:solidFill>
                              <a:srgbClr val="163470"/>
                            </a:solidFill>
                            <a:latin typeface="Cambria Math"/>
                          </a:rPr>
                          <m:t>𝐶𝐶</m:t>
                        </m:r>
                      </m:e>
                      <m:sub>
                        <m:sSub>
                          <m:sSubPr>
                            <m:ctrlPr>
                              <a:rPr lang="ru-RU" sz="1400" i="1">
                                <a:solidFill>
                                  <a:srgbClr val="16347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400">
                                <a:solidFill>
                                  <a:srgbClr val="163470"/>
                                </a:solidFill>
                                <a:latin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ru-RU" sz="1400">
                                <a:solidFill>
                                  <a:srgbClr val="163470"/>
                                </a:solidFill>
                                <a:latin typeface="Cambria Math"/>
                              </a:rPr>
                              <m:t>𝑥</m:t>
                            </m:r>
                            <m:r>
                              <a:rPr lang="ru-RU" sz="1400">
                                <a:solidFill>
                                  <a:srgbClr val="163470"/>
                                </a:solidFill>
                                <a:latin typeface="Cambria Math"/>
                              </a:rPr>
                              <m:t> дней</m:t>
                            </m:r>
                          </m:sub>
                        </m:sSub>
                      </m:sub>
                    </m:sSub>
                    <m:r>
                      <a:rPr lang="ru-RU" sz="1400">
                        <a:solidFill>
                          <a:srgbClr val="16347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ru-RU" sz="1400" dirty="0">
                    <a:solidFill>
                      <a:srgbClr val="163470"/>
                    </a:solidFill>
                    <a:latin typeface="Calibri" pitchFamily="34" charset="0"/>
                  </a:rPr>
                  <a:t>равна 217 чел./день и 217 чел./день соответственно) относительно остальных двух троп.</a:t>
                </a:r>
              </a:p>
              <a:p>
                <a:pPr algn="just">
                  <a:spcBef>
                    <a:spcPts val="600"/>
                  </a:spcBef>
                  <a:buClr>
                    <a:schemeClr val="accent6">
                      <a:lumMod val="75000"/>
                    </a:schemeClr>
                  </a:buClr>
                  <a:buFont typeface="Wingdings" pitchFamily="2" charset="2"/>
                  <a:buNone/>
                </a:pPr>
                <a:r>
                  <a:rPr lang="ru-RU" sz="1400" dirty="0">
                    <a:solidFill>
                      <a:srgbClr val="163470"/>
                    </a:solidFill>
                    <a:latin typeface="Calibri" pitchFamily="34" charset="0"/>
                  </a:rPr>
                  <a:t>Значения ПДРЕ для туристских стоянок/турбаз составили от 26 чел./сезон (стоянки на оз. </a:t>
                </a:r>
                <a:r>
                  <a:rPr lang="ru-RU" sz="1400" dirty="0" err="1">
                    <a:solidFill>
                      <a:srgbClr val="163470"/>
                    </a:solidFill>
                    <a:latin typeface="Calibri" pitchFamily="34" charset="0"/>
                  </a:rPr>
                  <a:t>Аккем</a:t>
                </a:r>
                <a:r>
                  <a:rPr lang="ru-RU" sz="1400" dirty="0">
                    <a:solidFill>
                      <a:srgbClr val="163470"/>
                    </a:solidFill>
                    <a:latin typeface="Calibri" pitchFamily="34" charset="0"/>
                  </a:rPr>
                  <a:t>) до 731 чел./сезон (стоянка МЧС). Здесь решающую роль сыграли три лимитирующих коэффициента: площадь с вытоптанной растительностью, площадь с повреждёнными деревьями и степень </a:t>
                </a:r>
                <a:r>
                  <a:rPr lang="ru-RU" sz="1400" dirty="0" err="1">
                    <a:solidFill>
                      <a:srgbClr val="163470"/>
                    </a:solidFill>
                    <a:latin typeface="Calibri" pitchFamily="34" charset="0"/>
                  </a:rPr>
                  <a:t>замусоренности</a:t>
                </a:r>
                <a:r>
                  <a:rPr lang="ru-RU" sz="1400" dirty="0">
                    <a:solidFill>
                      <a:srgbClr val="163470"/>
                    </a:solidFill>
                    <a:latin typeface="Calibri" pitchFamily="34" charset="0"/>
                  </a:rPr>
                  <a:t> территории.</a:t>
                </a:r>
              </a:p>
              <a:p>
                <a:pPr algn="just">
                  <a:spcBef>
                    <a:spcPts val="600"/>
                  </a:spcBef>
                  <a:buClr>
                    <a:schemeClr val="accent6">
                      <a:lumMod val="75000"/>
                    </a:schemeClr>
                  </a:buClr>
                  <a:buFont typeface="Wingdings" pitchFamily="2" charset="2"/>
                  <a:buNone/>
                </a:pPr>
                <a:r>
                  <a:rPr lang="ru-RU" sz="1400" dirty="0">
                    <a:solidFill>
                      <a:srgbClr val="163470"/>
                    </a:solidFill>
                    <a:latin typeface="Calibri" pitchFamily="34" charset="0"/>
                  </a:rPr>
                  <a:t>В среднем полученное значение ПДРЕ всех туристских объектов природного парка «Белуха» составило 342 человека в день или 21044 человека в сезон. При этом для наиболее популярных маршрутов ПДРЕ составила около 5 тыс. чел. Данное значение соответствует современному уровню посещения природного парка</a:t>
                </a:r>
                <a:r>
                  <a:rPr lang="ru-RU" sz="1400" dirty="0" smtClean="0">
                    <a:solidFill>
                      <a:srgbClr val="163470"/>
                    </a:solidFill>
                    <a:latin typeface="Calibri" pitchFamily="34" charset="0"/>
                  </a:rPr>
                  <a:t>.</a:t>
                </a:r>
                <a:endParaRPr lang="ru-RU" sz="1400" dirty="0">
                  <a:solidFill>
                    <a:srgbClr val="163470"/>
                  </a:solidFill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6" name="Прямоугольник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8884" y="2166505"/>
                <a:ext cx="8245895" cy="3608798"/>
              </a:xfrm>
              <a:prstGeom prst="rect">
                <a:avLst/>
              </a:prstGeom>
              <a:blipFill rotWithShape="1">
                <a:blip r:embed="rId3"/>
                <a:stretch>
                  <a:fillRect l="-148" t="-8277" r="-296" b="-996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Прямоугольник 7"/>
          <p:cNvSpPr/>
          <p:nvPr/>
        </p:nvSpPr>
        <p:spPr>
          <a:xfrm>
            <a:off x="731521" y="5729043"/>
            <a:ext cx="2875460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DejaVu Sans"/>
                <a:cs typeface="DejaVu Sans"/>
              </a:defRPr>
            </a:lvl9pPr>
          </a:lstStyle>
          <a:p>
            <a:pPr algn="ctr"/>
            <a:r>
              <a:rPr lang="ru-RU" sz="1100" spc="-1" dirty="0" smtClean="0">
                <a:solidFill>
                  <a:srgbClr val="163470"/>
                </a:solidFill>
                <a:latin typeface="Calibri"/>
                <a:ea typeface="Microsoft YaHei"/>
              </a:rPr>
              <a:t>Рис. 1. Карта-схема </a:t>
            </a:r>
            <a:r>
              <a:rPr lang="ru-RU" sz="1100" spc="-1" dirty="0">
                <a:solidFill>
                  <a:srgbClr val="163470"/>
                </a:solidFill>
                <a:latin typeface="Calibri"/>
                <a:ea typeface="Microsoft YaHei"/>
              </a:rPr>
              <a:t>расположения троп </a:t>
            </a:r>
          </a:p>
          <a:p>
            <a:pPr algn="ctr"/>
            <a:r>
              <a:rPr lang="ru-RU" sz="1100" spc="-1" dirty="0">
                <a:solidFill>
                  <a:srgbClr val="163470"/>
                </a:solidFill>
                <a:latin typeface="Calibri"/>
                <a:ea typeface="Microsoft YaHei"/>
              </a:rPr>
              <a:t>в районе природного парка «Белуха</a:t>
            </a:r>
            <a:r>
              <a:rPr lang="ru-RU" sz="1100" spc="-1" dirty="0" smtClean="0">
                <a:solidFill>
                  <a:srgbClr val="163470"/>
                </a:solidFill>
                <a:latin typeface="Calibri"/>
                <a:ea typeface="Microsoft YaHei"/>
              </a:rPr>
              <a:t>»</a:t>
            </a:r>
            <a:endParaRPr lang="ru-RU" sz="1100" spc="-1" dirty="0">
              <a:solidFill>
                <a:srgbClr val="163470"/>
              </a:solidFill>
              <a:latin typeface="Calibri"/>
              <a:ea typeface="Microsoft YaHei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" y="1648016"/>
            <a:ext cx="2875461" cy="409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7629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60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585995" y="1434953"/>
            <a:ext cx="5328423" cy="73866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r">
              <a:tabLst>
                <a:tab pos="0" algn="l"/>
              </a:tabLst>
            </a:pPr>
            <a:r>
              <a:rPr lang="ru-RU" sz="1400" b="1" i="1" spc="-1" dirty="0">
                <a:solidFill>
                  <a:srgbClr val="1B4089"/>
                </a:solidFill>
                <a:latin typeface="Calibri"/>
                <a:ea typeface="Verdana"/>
                <a:cs typeface="DejaVu Sans"/>
              </a:rPr>
              <a:t>Авторы: А.В. Шитов, </a:t>
            </a:r>
          </a:p>
          <a:p>
            <a:pPr algn="r">
              <a:tabLst>
                <a:tab pos="0" algn="l"/>
              </a:tabLst>
            </a:pPr>
            <a:r>
              <a:rPr lang="ru-RU" sz="1400" b="1" i="1" spc="-1" dirty="0">
                <a:solidFill>
                  <a:srgbClr val="1B4089"/>
                </a:solidFill>
                <a:latin typeface="Calibri"/>
                <a:ea typeface="Verdana"/>
                <a:cs typeface="DejaVu Sans"/>
              </a:rPr>
              <a:t>С.А. </a:t>
            </a:r>
            <a:r>
              <a:rPr lang="ru-RU" sz="1400" b="1" i="1" spc="-1" dirty="0" err="1">
                <a:solidFill>
                  <a:srgbClr val="1B4089"/>
                </a:solidFill>
                <a:latin typeface="Calibri"/>
                <a:ea typeface="Verdana"/>
                <a:cs typeface="DejaVu Sans"/>
              </a:rPr>
              <a:t>Пулинец</a:t>
            </a:r>
            <a:r>
              <a:rPr lang="ru-RU" sz="1400" b="1" i="1" spc="-1" dirty="0">
                <a:solidFill>
                  <a:srgbClr val="1B4089"/>
                </a:solidFill>
                <a:latin typeface="Calibri"/>
                <a:ea typeface="Verdana"/>
                <a:cs typeface="DejaVu Sans"/>
              </a:rPr>
              <a:t>, И.А. Миронова, П.С. </a:t>
            </a:r>
            <a:r>
              <a:rPr lang="ru-RU" sz="1400" b="1" i="1" spc="-1" dirty="0" err="1">
                <a:solidFill>
                  <a:srgbClr val="1B4089"/>
                </a:solidFill>
                <a:latin typeface="Calibri"/>
                <a:ea typeface="Verdana"/>
                <a:cs typeface="DejaVu Sans"/>
              </a:rPr>
              <a:t>Микляев</a:t>
            </a:r>
            <a:r>
              <a:rPr lang="ru-RU" sz="1400" b="1" i="1" spc="-1" dirty="0">
                <a:solidFill>
                  <a:srgbClr val="1B4089"/>
                </a:solidFill>
                <a:latin typeface="Calibri"/>
                <a:ea typeface="Verdana"/>
                <a:cs typeface="DejaVu Sans"/>
              </a:rPr>
              <a:t>, </a:t>
            </a:r>
          </a:p>
          <a:p>
            <a:pPr algn="r">
              <a:tabLst>
                <a:tab pos="0" algn="l"/>
              </a:tabLst>
            </a:pPr>
            <a:r>
              <a:rPr lang="ru-RU" sz="1400" b="1" i="1" spc="-1" dirty="0">
                <a:solidFill>
                  <a:srgbClr val="1B4089"/>
                </a:solidFill>
                <a:latin typeface="Calibri"/>
                <a:ea typeface="Verdana"/>
                <a:cs typeface="DejaVu Sans"/>
              </a:rPr>
              <a:t>Т. Петрова,  А.В. </a:t>
            </a:r>
            <a:r>
              <a:rPr lang="ru-RU" sz="1400" b="1" i="1" spc="-1" dirty="0" err="1">
                <a:solidFill>
                  <a:srgbClr val="1B4089"/>
                </a:solidFill>
                <a:latin typeface="Calibri"/>
                <a:ea typeface="Verdana"/>
                <a:cs typeface="DejaVu Sans"/>
              </a:rPr>
              <a:t>Карагодин</a:t>
            </a:r>
            <a:endParaRPr lang="ru-RU" sz="1400" b="1" i="1" spc="-1" dirty="0">
              <a:solidFill>
                <a:srgbClr val="1B4089"/>
              </a:solidFill>
              <a:latin typeface="Calibri"/>
              <a:ea typeface="Verdana"/>
              <a:cs typeface="DejaVu San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6527" y="6165304"/>
            <a:ext cx="9815332" cy="4154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>
            <a:defPPr>
              <a:defRPr lang="ru-RU"/>
            </a:defPPr>
            <a:lvl1pPr marL="171450" lvl="0" indent="-171450" algn="l" defTabSz="914400" rtl="0" eaLnBrk="1" latinLnBrk="0" hangingPunct="1"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 sz="9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70AD47">
                  <a:lumMod val="75000"/>
                </a:srgbClr>
              </a:buClr>
              <a:buSzTx/>
              <a:buFont typeface="Wingdings" pitchFamily="2" charset="2"/>
              <a:buNone/>
              <a:defRPr/>
            </a:pP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Публикации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ru-RU" sz="105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Pulinets</a:t>
            </a: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S.; </a:t>
            </a:r>
            <a:r>
              <a:rPr kumimoji="0" lang="ru-RU" sz="105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Mironova</a:t>
            </a: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I.; </a:t>
            </a:r>
            <a:r>
              <a:rPr kumimoji="0" lang="ru-RU" sz="105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Miklyaev</a:t>
            </a: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P.; </a:t>
            </a:r>
            <a:r>
              <a:rPr kumimoji="0" lang="ru-RU" sz="105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Shitov</a:t>
            </a: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A.; </a:t>
            </a:r>
            <a:r>
              <a:rPr kumimoji="0" lang="ru-RU" sz="105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Karagodin</a:t>
            </a: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kumimoji="0" lang="ru-RU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Radon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Variability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</a:t>
            </a:r>
            <a:r>
              <a:rPr kumimoji="0" lang="ru-RU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Result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Interaction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05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Environment</a:t>
            </a: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05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Atmosphere</a:t>
            </a: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2024, 15, 167. https://doi.org/10.3390/atmos15020167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31904" y="2138400"/>
            <a:ext cx="6627600" cy="3449128"/>
          </a:xfrm>
          <a:prstGeom prst="rect">
            <a:avLst/>
          </a:prstGeom>
          <a:noFill/>
        </p:spPr>
        <p:txBody>
          <a:bodyPr vert="horz" lIns="91438" tIns="45719" rIns="91438" bIns="45719" rtlCol="0" anchor="ctr">
            <a:noAutofit/>
          </a:bodyPr>
          <a:lstStyle>
            <a:defPPr>
              <a:defRPr lang="ru-RU"/>
            </a:defPPr>
            <a:lvl1pPr marL="0" lvl="0" indent="0" algn="just" defTabSz="914400" rtl="0" eaLnBrk="1" latinLnBrk="0" hangingPunct="1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 sz="1400" kern="1200">
                <a:solidFill>
                  <a:srgbClr val="16347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Calibri" pitchFamily="34" charset="0"/>
              </a:rPr>
              <a:t>Было продемонстрировано преимущество гамма-спектрометрии для мониторинга 222Rn и его отделения от других изотопов радона и дочерних продуктов.</a:t>
            </a:r>
          </a:p>
          <a:p>
            <a:r>
              <a:rPr lang="ru-RU" dirty="0">
                <a:latin typeface="Calibri" pitchFamily="34" charset="0"/>
              </a:rPr>
              <a:t>Отмечена роль радона в мониторинге окружающей среды. Он используется в качестве индикатора для определения верхней границы глобального пограничного слоя и в качестве предвестника землетрясений.</a:t>
            </a:r>
          </a:p>
          <a:p>
            <a:r>
              <a:rPr lang="ru-RU" dirty="0">
                <a:latin typeface="Calibri" pitchFamily="34" charset="0"/>
              </a:rPr>
              <a:t>Одним из наиболее значимых результатов является демонстрация важности вклада радона в вертикальный ток — ионосферный потенциал глобального электрического контура. Это открывает путь к дальнейшему совершенствованию модели взаимодействия литосферы, атмосферы и ионосферы, в которой глобальный электрический контур играет важную роль в механизме взаимодействия атмосферы и ионосферы.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45729" y="756004"/>
            <a:ext cx="11094560" cy="3693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>
            <a:defPPr>
              <a:defRPr lang="ru-RU"/>
            </a:defPPr>
            <a:lvl1pPr algn="ctr">
              <a:lnSpc>
                <a:spcPct val="100000"/>
              </a:lnSpc>
              <a:defRPr b="1" spc="-1">
                <a:solidFill>
                  <a:srgbClr val="163470"/>
                </a:solidFill>
                <a:latin typeface="Calibri"/>
                <a:ea typeface="DejaVu Sans"/>
                <a:cs typeface="DejaVu Sans"/>
              </a:defRPr>
            </a:lvl1pPr>
            <a:lvl2pPr>
              <a:defRPr>
                <a:latin typeface="Arial"/>
                <a:ea typeface="DejaVu Sans"/>
                <a:cs typeface="DejaVu Sans"/>
              </a:defRPr>
            </a:lvl2pPr>
            <a:lvl3pPr>
              <a:defRPr>
                <a:latin typeface="Arial"/>
                <a:ea typeface="DejaVu Sans"/>
                <a:cs typeface="DejaVu Sans"/>
              </a:defRPr>
            </a:lvl3pPr>
            <a:lvl4pPr>
              <a:defRPr>
                <a:latin typeface="Arial"/>
                <a:ea typeface="DejaVu Sans"/>
                <a:cs typeface="DejaVu Sans"/>
              </a:defRPr>
            </a:lvl4pPr>
            <a:lvl5pPr>
              <a:defRPr>
                <a:latin typeface="Arial"/>
                <a:ea typeface="DejaVu Sans"/>
                <a:cs typeface="DejaVu Sans"/>
              </a:defRPr>
            </a:lvl5pPr>
            <a:lvl6pPr>
              <a:defRPr>
                <a:latin typeface="Arial"/>
                <a:ea typeface="DejaVu Sans"/>
                <a:cs typeface="DejaVu Sans"/>
              </a:defRPr>
            </a:lvl6pPr>
            <a:lvl7pPr>
              <a:defRPr>
                <a:latin typeface="Arial"/>
                <a:ea typeface="DejaVu Sans"/>
                <a:cs typeface="DejaVu Sans"/>
              </a:defRPr>
            </a:lvl7pPr>
            <a:lvl8pPr>
              <a:defRPr>
                <a:latin typeface="Arial"/>
                <a:ea typeface="DejaVu Sans"/>
                <a:cs typeface="DejaVu Sans"/>
              </a:defRPr>
            </a:lvl8pPr>
            <a:lvl9pPr>
              <a:defRPr>
                <a:latin typeface="Arial"/>
                <a:ea typeface="DejaVu Sans"/>
                <a:cs typeface="DejaVu Sans"/>
              </a:defRPr>
            </a:lvl9pPr>
          </a:lstStyle>
          <a:p>
            <a:r>
              <a:rPr lang="ru-RU" dirty="0"/>
              <a:t>Изменчивость содержания радона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5427" y="5373216"/>
            <a:ext cx="4529667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Рис. 1. Объемная активность  радона 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(ОАР)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на пункте  мониторинга  радона  в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Горном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Алтае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rgbClr val="16347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9" name="Замещающее содержимое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4857628"/>
              </p:ext>
            </p:extLst>
          </p:nvPr>
        </p:nvGraphicFramePr>
        <p:xfrm>
          <a:off x="500380" y="1920925"/>
          <a:ext cx="4513580" cy="3338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r:id="rId4" imgW="5210175" imgH="3886200" progId="Paint.Picture">
                  <p:embed/>
                </p:oleObj>
              </mc:Choice>
              <mc:Fallback>
                <p:oleObj r:id="rId4" imgW="5210175" imgH="38862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0380" y="1920925"/>
                        <a:ext cx="4513580" cy="33381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277629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606"/>
          </a:xfrm>
          <a:prstGeom prst="rect">
            <a:avLst/>
          </a:prstGeom>
        </p:spPr>
      </p:pic>
      <p:sp>
        <p:nvSpPr>
          <p:cNvPr id="3" name="Прямоугольник 7"/>
          <p:cNvSpPr txBox="1"/>
          <p:nvPr/>
        </p:nvSpPr>
        <p:spPr>
          <a:xfrm>
            <a:off x="9213448" y="1528038"/>
            <a:ext cx="2630552" cy="306323"/>
          </a:xfrm>
          <a:prstGeom prst="rect">
            <a:avLst/>
          </a:prstGeom>
          <a:noFill/>
          <a:ln w="0">
            <a:noFill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wp="http://schemas.openxmlformats.org/drawingml/2006/wordprocessingDrawing" xmlns:w="http://schemas.openxmlformats.org/wordprocessingml/2006/main" val="1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>
            <a:defPPr>
              <a:defRPr lang="ru-RU"/>
            </a:defPPr>
            <a:lvl1pPr algn="r">
              <a:tabLst>
                <a:tab pos="0" algn="l"/>
              </a:tabLst>
              <a:defRPr sz="1400" b="1" i="1" spc="-1">
                <a:solidFill>
                  <a:srgbClr val="1B4089"/>
                </a:solidFill>
                <a:latin typeface="Calibri"/>
                <a:ea typeface="Verdana"/>
                <a:cs typeface="DejaVu Sans"/>
              </a:defRPr>
            </a:lvl1pPr>
          </a:lstStyle>
          <a:p>
            <a:r>
              <a:rPr dirty="0" err="1"/>
              <a:t>Авторы</a:t>
            </a:r>
            <a:r>
              <a:rPr dirty="0"/>
              <a:t>:</a:t>
            </a:r>
            <a:r>
              <a:rPr lang="ru-RU" dirty="0"/>
              <a:t> </a:t>
            </a:r>
            <a:r>
              <a:rPr dirty="0"/>
              <a:t>П.В. Алексеев</a:t>
            </a:r>
            <a:r>
              <a:rPr lang="ru-RU" dirty="0"/>
              <a:t> </a:t>
            </a:r>
            <a:endParaRPr dirty="0"/>
          </a:p>
        </p:txBody>
      </p:sp>
      <p:sp>
        <p:nvSpPr>
          <p:cNvPr id="4" name="TextBox 9"/>
          <p:cNvSpPr txBox="1"/>
          <p:nvPr/>
        </p:nvSpPr>
        <p:spPr>
          <a:xfrm>
            <a:off x="597129" y="6066592"/>
            <a:ext cx="11444400" cy="253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wp="http://schemas.openxmlformats.org/drawingml/2006/wordprocessingDrawing" xmlns:w="http://schemas.openxmlformats.org/wordprocessingml/2006/main" val="1"/>
            </a:ext>
          </a:extLst>
        </p:spPr>
        <p:txBody>
          <a:bodyPr lIns="45718" tIns="45718" rIns="45718" bIns="45718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eaLnBrk="1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914400" rtl="0" eaLnBrk="1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914400" rtl="0" eaLnBrk="1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914400" rtl="0" eaLnBrk="1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914400" rtl="0" eaLnBrk="1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914400" rtl="0" eaLnBrk="1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914400" rtl="0" eaLnBrk="1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914400" rtl="0" eaLnBrk="1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914400" rtl="0" eaLnBrk="1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just">
              <a:defRPr sz="1000" b="1">
                <a:solidFill>
                  <a:srgbClr val="163470"/>
                </a:solidFill>
              </a:defRPr>
            </a:pPr>
            <a:r>
              <a:rPr sz="1050" b="1" kern="1200" dirty="0" smtClean="0">
                <a:solidFill>
                  <a:srgbClr val="163470"/>
                </a:solidFill>
              </a:rPr>
              <a:t>Публикации</a:t>
            </a:r>
            <a:r>
              <a:rPr sz="1050" b="1" kern="1200" dirty="0">
                <a:solidFill>
                  <a:srgbClr val="163470"/>
                </a:solidFill>
              </a:rPr>
              <a:t>:  Алексеев П.В. «Пришельцы» и «туземцы»: колониальные контрасты в крымском травелоге Г.Н. Потанина // Имагология и компаративистика (в </a:t>
            </a:r>
            <a:r>
              <a:rPr sz="1050" b="1" kern="1200" dirty="0" err="1">
                <a:solidFill>
                  <a:srgbClr val="163470"/>
                </a:solidFill>
              </a:rPr>
              <a:t>печати</a:t>
            </a:r>
            <a:r>
              <a:rPr sz="1050" b="1" kern="1200" dirty="0" smtClean="0">
                <a:solidFill>
                  <a:srgbClr val="163470"/>
                </a:solidFill>
              </a:rPr>
              <a:t>)</a:t>
            </a:r>
            <a:endParaRPr sz="1050" b="1" kern="1200" dirty="0">
              <a:solidFill>
                <a:srgbClr val="163470"/>
              </a:solidFill>
            </a:endParaRPr>
          </a:p>
        </p:txBody>
      </p:sp>
      <p:sp>
        <p:nvSpPr>
          <p:cNvPr id="5" name="TextBox 12"/>
          <p:cNvSpPr txBox="1"/>
          <p:nvPr/>
        </p:nvSpPr>
        <p:spPr>
          <a:xfrm>
            <a:off x="4954073" y="2138400"/>
            <a:ext cx="6889927" cy="2802768"/>
          </a:xfrm>
          <a:prstGeom prst="rect">
            <a:avLst/>
          </a:prstGeom>
          <a:noFill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wp="http://schemas.openxmlformats.org/drawingml/2006/wordprocessingDrawing" xmlns:w="http://schemas.openxmlformats.org/wordprocessingml/2006/main" val="1"/>
            </a:ext>
          </a:extLst>
        </p:spPr>
        <p:txBody>
          <a:bodyPr vert="horz" lIns="91438" tIns="45719" rIns="91438" bIns="45719" rtlCol="0" anchor="ctr">
            <a:noAutofit/>
          </a:bodyPr>
          <a:lstStyle>
            <a:defPPr>
              <a:defRPr lang="en-US"/>
            </a:defPPr>
            <a:lvl1pPr lvl="0" indent="0" algn="just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 sz="1400">
                <a:solidFill>
                  <a:srgbClr val="163470"/>
                </a:solidFill>
                <a:latin typeface="Calibri" pitchFamily="34" charset="0"/>
              </a:defRPr>
            </a:lvl1pPr>
          </a:lstStyle>
          <a:p>
            <a:r>
              <a:rPr dirty="0"/>
              <a:t>Произведен историко-литературный и имагологический анализ травелога лидера сибирского областничества Г.Н. Потанина «Крымские письма сибиряка» (1876), написанного по итогам его поездки в Ялту летом 1875 </a:t>
            </a:r>
            <a:r>
              <a:rPr dirty="0" smtClean="0"/>
              <a:t>года</a:t>
            </a:r>
            <a:r>
              <a:rPr lang="ru-RU" dirty="0" smtClean="0"/>
              <a:t> (рис. 1)</a:t>
            </a:r>
            <a:r>
              <a:rPr dirty="0" smtClean="0"/>
              <a:t>. </a:t>
            </a:r>
            <a:r>
              <a:rPr dirty="0"/>
              <a:t>Исследование основано на эпистолярных, публицистических и мемуарных источниках, которые позволяют выявить ключевые мотивы этого малоизученного текста: противопоставление Крыма и Сибири как различных имперских окраин, критика культурной и экономической стагнации Крыма, а также концептуализация Сибири как динамичного региона. </a:t>
            </a:r>
            <a:endParaRPr lang="ru-RU" dirty="0"/>
          </a:p>
          <a:p>
            <a:r>
              <a:rPr lang="ru-RU" dirty="0"/>
              <a:t>В процессе исследвоания выявлены </a:t>
            </a:r>
            <a:r>
              <a:rPr dirty="0"/>
              <a:t>несоответствия в хронологии описанных событий, репрезентация «пришельцев» и «туземцев» в рамках ориенталистских дискурсов и идеологические импликации крымского травелога Потанина как формы «антитравелога».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904969" y="963184"/>
            <a:ext cx="11136560" cy="3416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rgbClr val="163470"/>
                </a:solidFill>
                <a:latin typeface="+mn-lt"/>
                <a:ea typeface="+mn-ea"/>
                <a:cs typeface="+mn-cs"/>
              </a:rPr>
              <a:t>Изучение структуры, поэтики и идеологического контекста крымского травелога Г.Н. Потанина </a:t>
            </a:r>
            <a:endParaRPr lang="ru-RU" sz="1800" b="1" dirty="0">
              <a:solidFill>
                <a:srgbClr val="16347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extBox 14"/>
          <p:cNvSpPr txBox="1"/>
          <p:nvPr/>
        </p:nvSpPr>
        <p:spPr>
          <a:xfrm>
            <a:off x="651702" y="5723574"/>
            <a:ext cx="4302371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wp="http://schemas.openxmlformats.org/drawingml/2006/wordprocessingDrawing" xmlns:w="http://schemas.openxmlformats.org/wordprocessingml/2006/main" val="1"/>
            </a:ext>
          </a:extLst>
        </p:spPr>
        <p:txBody>
          <a:bodyPr wrap="square" lIns="45718" tIns="45718" rIns="45718" bIns="45718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400" rtl="0" eaLnBrk="1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100" b="0" i="0" u="none" strike="noStrike" kern="1200" cap="none" spc="0" normalizeH="0" baseline="0">
                <a:ln>
                  <a:noFill/>
                </a:ln>
                <a:solidFill>
                  <a:srgbClr val="16347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914400" rtl="0" eaLnBrk="1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914400" rtl="0" eaLnBrk="1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914400" rtl="0" eaLnBrk="1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914400" rtl="0" eaLnBrk="1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914400" rtl="0" eaLnBrk="1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914400" rtl="0" eaLnBrk="1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914400" rtl="0" eaLnBrk="1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914400" rtl="0" eaLnBrk="1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ru-RU" dirty="0" smtClean="0"/>
              <a:t>Рис. 1. </a:t>
            </a:r>
            <a:r>
              <a:rPr dirty="0" smtClean="0"/>
              <a:t>Г.Н</a:t>
            </a:r>
            <a:r>
              <a:rPr dirty="0"/>
              <a:t>. Потанин</a:t>
            </a:r>
          </a:p>
        </p:txBody>
      </p:sp>
      <p:pic>
        <p:nvPicPr>
          <p:cNvPr id="9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317" y="1972467"/>
            <a:ext cx="3068034" cy="376754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277629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60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128640" y="1681065"/>
            <a:ext cx="1728000" cy="30777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lvl="0" algn="just">
              <a:defRPr/>
            </a:pPr>
            <a:r>
              <a:rPr lang="ru-RU" sz="1400" b="1" i="1" dirty="0" smtClean="0">
                <a:solidFill>
                  <a:srgbClr val="1B4089"/>
                </a:solidFill>
                <a:latin typeface="Calibri"/>
                <a:ea typeface="Verdana" pitchFamily="34" charset="0"/>
              </a:rPr>
              <a:t>Автор: Н.А. </a:t>
            </a:r>
            <a:r>
              <a:rPr lang="ru-RU" sz="1400" b="1" i="1" dirty="0" err="1" smtClean="0">
                <a:solidFill>
                  <a:srgbClr val="1B4089"/>
                </a:solidFill>
                <a:ea typeface="Verdana" pitchFamily="34" charset="0"/>
              </a:rPr>
              <a:t>Тадина</a:t>
            </a:r>
            <a:endParaRPr lang="ru-RU" sz="1400" b="1" i="1" dirty="0">
              <a:solidFill>
                <a:srgbClr val="1B4089"/>
              </a:solidFill>
              <a:ea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1961" y="5884140"/>
            <a:ext cx="9968874" cy="4154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>
            <a:defPPr>
              <a:defRPr lang="ru-RU"/>
            </a:defPPr>
            <a:lvl1pPr marL="171450" lvl="0" indent="-1714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  <a:defRPr sz="900" i="1"/>
            </a:lvl1pPr>
          </a:lstStyle>
          <a:p>
            <a:pPr marL="0" lvl="0" indent="0" algn="just">
              <a:buClr>
                <a:srgbClr val="70AD47">
                  <a:lumMod val="75000"/>
                </a:srgbClr>
              </a:buClr>
              <a:buNone/>
              <a:defRPr/>
            </a:pP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</a:rPr>
              <a:t>Публикации: </a:t>
            </a:r>
            <a:r>
              <a:rPr lang="en-US" sz="1050" b="1" i="0" dirty="0" err="1" smtClean="0">
                <a:solidFill>
                  <a:srgbClr val="163470"/>
                </a:solidFill>
              </a:rPr>
              <a:t>Tadina</a:t>
            </a:r>
            <a:r>
              <a:rPr lang="en-US" sz="1050" b="1" i="0" dirty="0" smtClean="0">
                <a:solidFill>
                  <a:srgbClr val="163470"/>
                </a:solidFill>
              </a:rPr>
              <a:t> </a:t>
            </a:r>
            <a:r>
              <a:rPr lang="en-US" sz="1050" b="1" i="0" dirty="0">
                <a:solidFill>
                  <a:srgbClr val="163470"/>
                </a:solidFill>
              </a:rPr>
              <a:t>N.A., </a:t>
            </a:r>
            <a:r>
              <a:rPr lang="en-US" sz="1050" b="1" i="0" dirty="0" err="1">
                <a:solidFill>
                  <a:srgbClr val="163470"/>
                </a:solidFill>
              </a:rPr>
              <a:t>Tzib</a:t>
            </a:r>
            <a:r>
              <a:rPr lang="en-US" sz="1050" b="1" i="0" dirty="0">
                <a:solidFill>
                  <a:srgbClr val="163470"/>
                </a:solidFill>
              </a:rPr>
              <a:t> A.V., </a:t>
            </a:r>
            <a:r>
              <a:rPr lang="en-US" sz="1050" b="1" i="0" dirty="0" err="1">
                <a:solidFill>
                  <a:srgbClr val="163470"/>
                </a:solidFill>
              </a:rPr>
              <a:t>Yabyshtaev</a:t>
            </a:r>
            <a:r>
              <a:rPr lang="en-US" sz="1050" b="1" i="0" dirty="0">
                <a:solidFill>
                  <a:srgbClr val="163470"/>
                </a:solidFill>
              </a:rPr>
              <a:t> T.S. On Embedding the Image of the Soviet Leader in the Regional Elite Structure of the Republic of Altai (Russian Federation) // Proceedings of Topical Issues in International Political Geography: Conference proceedings. 2024. Pp. 299–312</a:t>
            </a:r>
            <a:r>
              <a:rPr lang="en-US" sz="1050" b="1" i="0" dirty="0" smtClean="0">
                <a:solidFill>
                  <a:srgbClr val="163470"/>
                </a:solidFill>
              </a:rPr>
              <a:t>.</a:t>
            </a:r>
            <a:endParaRPr kumimoji="0" lang="ru-RU" sz="1050" b="1" i="0" u="none" strike="noStrike" kern="1200" cap="none" spc="0" normalizeH="0" baseline="0" noProof="0" dirty="0" smtClean="0">
              <a:ln>
                <a:noFill/>
              </a:ln>
              <a:solidFill>
                <a:srgbClr val="163470"/>
              </a:solidFill>
              <a:effectLst/>
              <a:uLnTx/>
              <a:uFillTx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83832" y="2253488"/>
            <a:ext cx="7272808" cy="2543664"/>
          </a:xfrm>
          <a:prstGeom prst="rect">
            <a:avLst/>
          </a:prstGeom>
          <a:noFill/>
        </p:spPr>
        <p:txBody>
          <a:bodyPr vert="horz" lIns="91438" tIns="45719" rIns="91438" bIns="45719" rtlCol="0" anchor="ctr">
            <a:noAutofit/>
          </a:bodyPr>
          <a:lstStyle>
            <a:defPPr>
              <a:defRPr lang="en-US"/>
            </a:defPPr>
            <a:lvl1pPr lvl="0" indent="0" algn="just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 sz="1400">
                <a:solidFill>
                  <a:srgbClr val="163470"/>
                </a:solidFill>
                <a:latin typeface="Calibri" pitchFamily="34" charset="0"/>
              </a:defRPr>
            </a:lvl1pPr>
          </a:lstStyle>
          <a:p>
            <a:r>
              <a:rPr lang="ru-RU" dirty="0"/>
              <a:t>Этнографическое изучение взаимодействия культур народов Республики Алтай проводилось на основе сбора и анализа полевого </a:t>
            </a:r>
            <a:r>
              <a:rPr lang="ru-RU" dirty="0" smtClean="0"/>
              <a:t>материалам (рис. 1). </a:t>
            </a:r>
            <a:r>
              <a:rPr lang="ru-RU" dirty="0"/>
              <a:t>Основными вопросами явились обычай почитания природных объектов у алтайцев, освещение состояния этнической культуры </a:t>
            </a:r>
            <a:r>
              <a:rPr lang="ru-RU" dirty="0" err="1"/>
              <a:t>уймонских</a:t>
            </a:r>
            <a:r>
              <a:rPr lang="ru-RU" dirty="0"/>
              <a:t> старообрядцев, проблемы экологии природы и культуры в современных условиях развития туризма в регионе. </a:t>
            </a:r>
          </a:p>
          <a:p>
            <a:r>
              <a:rPr lang="ru-RU" dirty="0"/>
              <a:t>Основной вопрос актуализации этнической культуры освещен на основе проблемы сохранения и развития этнокультурного наследия региона. </a:t>
            </a:r>
            <a:endParaRPr lang="ru-RU" dirty="0" smtClean="0"/>
          </a:p>
          <a:p>
            <a:r>
              <a:rPr lang="ru-RU" dirty="0" smtClean="0"/>
              <a:t>Изучение </a:t>
            </a:r>
            <a:r>
              <a:rPr lang="ru-RU" dirty="0"/>
              <a:t>трансформации маркеров </a:t>
            </a:r>
            <a:r>
              <a:rPr lang="ru-RU" dirty="0" err="1"/>
              <a:t>сёоков</a:t>
            </a:r>
            <a:r>
              <a:rPr lang="ru-RU" dirty="0"/>
              <a:t>-родов (тамги, родовых животных), обычая </a:t>
            </a:r>
            <a:r>
              <a:rPr lang="ru-RU" dirty="0" err="1"/>
              <a:t>повязывания</a:t>
            </a:r>
            <a:r>
              <a:rPr lang="ru-RU" dirty="0"/>
              <a:t> ритуальных лент на священных объектах (перевалах, родников), появления новаций в обрядовой культуре </a:t>
            </a:r>
            <a:r>
              <a:rPr lang="ru-RU" dirty="0" err="1"/>
              <a:t>этнотерриториальных</a:t>
            </a:r>
            <a:r>
              <a:rPr lang="ru-RU" dirty="0"/>
              <a:t> групп алтайцев (на примере свадебной обрядности). 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31838" y="953928"/>
            <a:ext cx="11136560" cy="3416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rgbClr val="163470"/>
                </a:solidFill>
                <a:latin typeface="+mn-lt"/>
                <a:ea typeface="+mn-ea"/>
                <a:cs typeface="+mn-cs"/>
              </a:rPr>
              <a:t>Этнографическое изучение путей взаимодействия культур и народов Республики Алтай</a:t>
            </a:r>
            <a:endParaRPr lang="ru-RU" sz="1800" b="1" dirty="0">
              <a:solidFill>
                <a:srgbClr val="16347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2348880"/>
            <a:ext cx="3474026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53281" y="4792964"/>
            <a:ext cx="2631140" cy="2616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dirty="0" smtClean="0">
                <a:solidFill>
                  <a:srgbClr val="163470"/>
                </a:solidFill>
                <a:latin typeface="Calibri"/>
              </a:rPr>
              <a:t>Рис. 1. Полевые работы</a:t>
            </a:r>
            <a:endParaRPr kumimoji="0" lang="ru-RU" sz="1100" i="0" u="none" strike="noStrike" kern="1200" cap="none" spc="0" normalizeH="0" baseline="0" noProof="0" dirty="0">
              <a:ln>
                <a:noFill/>
              </a:ln>
              <a:solidFill>
                <a:srgbClr val="16347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77629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60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0056640" y="1681065"/>
            <a:ext cx="1800000" cy="30777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lvl="0" algn="just">
              <a:defRPr/>
            </a:pPr>
            <a:r>
              <a:rPr lang="ru-RU" sz="1400" b="1" i="1" dirty="0" smtClean="0">
                <a:solidFill>
                  <a:srgbClr val="1B4089"/>
                </a:solidFill>
                <a:ea typeface="Verdana" pitchFamily="34" charset="0"/>
              </a:rPr>
              <a:t>Автор: Ф.И. Куликов</a:t>
            </a:r>
            <a:endParaRPr kumimoji="0" lang="ru-RU" sz="1400" b="0" i="1" strike="noStrike" kern="1200" cap="none" spc="0" normalizeH="0" baseline="0" noProof="0" dirty="0">
              <a:ln>
                <a:noFill/>
              </a:ln>
              <a:solidFill>
                <a:srgbClr val="1B4089"/>
              </a:solidFill>
              <a:effectLst/>
              <a:uLnTx/>
              <a:uFillTx/>
              <a:ea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1974" y="5887052"/>
            <a:ext cx="10016643" cy="4154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>
            <a:defPPr>
              <a:defRPr lang="ru-RU"/>
            </a:defPPr>
            <a:lvl1pPr marL="171450" lvl="0" indent="-1714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  <a:defRPr sz="900" i="1"/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>
                  <a:lumMod val="75000"/>
                </a:srgbClr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Публикации: Куликов Ф.И. </a:t>
            </a:r>
            <a:r>
              <a:rPr lang="ru-RU" sz="1050" b="1" i="0" dirty="0" smtClean="0">
                <a:solidFill>
                  <a:srgbClr val="163470"/>
                </a:solidFill>
              </a:rPr>
              <a:t>Необычные </a:t>
            </a:r>
            <a:r>
              <a:rPr lang="ru-RU" sz="1050" b="1" i="0" dirty="0">
                <a:solidFill>
                  <a:srgbClr val="163470"/>
                </a:solidFill>
              </a:rPr>
              <a:t>варианты формирования атрибутивного набора вельмож в староегипетских гробничных рельефах // Вестник Томского государственного университета. Культурология и искусствоведение. 2024. № 55. С. 68–79,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83532" y="2269846"/>
            <a:ext cx="5402052" cy="2772724"/>
          </a:xfrm>
          <a:prstGeom prst="rect">
            <a:avLst/>
          </a:prstGeom>
          <a:noFill/>
        </p:spPr>
        <p:txBody>
          <a:bodyPr vert="horz" lIns="91438" tIns="45719" rIns="91438" bIns="45719" rtlCol="0" anchor="ctr">
            <a:noAutofit/>
          </a:bodyPr>
          <a:lstStyle>
            <a:defPPr>
              <a:defRPr lang="en-US"/>
            </a:defPPr>
            <a:lvl1pPr lvl="0" indent="0" algn="just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 sz="1400">
                <a:solidFill>
                  <a:srgbClr val="163470"/>
                </a:solidFill>
                <a:latin typeface="Calibri" pitchFamily="34" charset="0"/>
              </a:defRPr>
            </a:lvl1pPr>
          </a:lstStyle>
          <a:p>
            <a:r>
              <a:rPr lang="ru-RU" dirty="0"/>
              <a:t>В результате  изучения механизмов функционирования египетской гробницы периода Старого царства как системы изобразительных и архитектурных компонентов было выявлено, что между иконографией большого изображения вельможи и содержанием сцены существует устойчивая взаимосвязь. </a:t>
            </a:r>
            <a:endParaRPr lang="ru-RU" dirty="0" smtClean="0"/>
          </a:p>
          <a:p>
            <a:r>
              <a:rPr lang="ru-RU" dirty="0" smtClean="0"/>
              <a:t>Художник </a:t>
            </a:r>
            <a:r>
              <a:rPr lang="ru-RU" dirty="0"/>
              <a:t>мог дополнить атрибутивный набор вельможи, снабдив нужными ему предметами его домочадцев или слуг. Благодаря этому устанавливалась необходимая для функционирования гробницы корреляция между иконографией вельможи и </a:t>
            </a:r>
            <a:r>
              <a:rPr lang="ru-RU" dirty="0" smtClean="0"/>
              <a:t>сценой (рис. 1).</a:t>
            </a:r>
            <a:endParaRPr lang="ru-RU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651974" y="831289"/>
            <a:ext cx="11136560" cy="5909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rgbClr val="163470"/>
                </a:solidFill>
                <a:latin typeface="+mn-lt"/>
                <a:ea typeface="+mn-ea"/>
                <a:cs typeface="+mn-cs"/>
              </a:rPr>
              <a:t>Исследования староегипетской частной гробницы как системы архитектурных и изобразительных компонентов</a:t>
            </a:r>
            <a:endParaRPr lang="ru-RU" sz="1800" b="1" dirty="0">
              <a:solidFill>
                <a:srgbClr val="16347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1974" y="4911766"/>
            <a:ext cx="5242703" cy="2616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lvl="0" algn="ctr">
              <a:defRPr/>
            </a:pPr>
            <a:r>
              <a:rPr lang="ru-RU" sz="1100" dirty="0" smtClean="0">
                <a:solidFill>
                  <a:srgbClr val="163470"/>
                </a:solidFill>
              </a:rPr>
              <a:t>Рис. 1. </a:t>
            </a:r>
            <a:r>
              <a:rPr lang="ru-RU" sz="1100" dirty="0">
                <a:solidFill>
                  <a:srgbClr val="163470"/>
                </a:solidFill>
              </a:rPr>
              <a:t>Сцена подготовки к жреческой службе из гробницы </a:t>
            </a:r>
            <a:r>
              <a:rPr lang="ru-RU" sz="1100" dirty="0" err="1">
                <a:solidFill>
                  <a:srgbClr val="163470"/>
                </a:solidFill>
              </a:rPr>
              <a:t>Хени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rgbClr val="16347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74355" y="869625"/>
            <a:ext cx="2351399" cy="539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77629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06"/>
            <a:ext cx="12192000" cy="686060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188000" y="1681200"/>
            <a:ext cx="1656000" cy="30777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B4089"/>
                </a:solidFill>
                <a:effectLst/>
                <a:uLnTx/>
                <a:uFillTx/>
                <a:latin typeface="Calibri"/>
                <a:ea typeface="Verdana" pitchFamily="34" charset="0"/>
                <a:cs typeface="+mn-cs"/>
              </a:rPr>
              <a:t>Автор: В.А. </a:t>
            </a:r>
            <a:r>
              <a:rPr kumimoji="0" lang="ru-RU" sz="1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1B4089"/>
                </a:solidFill>
                <a:effectLst/>
                <a:uLnTx/>
                <a:uFillTx/>
                <a:latin typeface="Calibri"/>
                <a:ea typeface="Verdana" pitchFamily="34" charset="0"/>
                <a:cs typeface="+mn-cs"/>
              </a:rPr>
              <a:t>Кыров</a:t>
            </a: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B4089"/>
                </a:solidFill>
                <a:effectLst/>
                <a:uLnTx/>
                <a:uFillTx/>
                <a:latin typeface="Calibri"/>
                <a:ea typeface="Verdana" pitchFamily="34" charset="0"/>
                <a:cs typeface="+mn-cs"/>
              </a:rPr>
              <a:t> 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srgbClr val="1B4089"/>
              </a:solidFill>
              <a:effectLst/>
              <a:uLnTx/>
              <a:uFillTx/>
              <a:latin typeface="Calibri"/>
              <a:ea typeface="Verdana" pitchFamily="34" charset="0"/>
              <a:cs typeface="+mn-cs"/>
            </a:endParaRPr>
          </a:p>
        </p:txBody>
      </p:sp>
      <p:sp>
        <p:nvSpPr>
          <p:cNvPr id="4" name="Заголовок 1"/>
          <p:cNvSpPr txBox="1"/>
          <p:nvPr/>
        </p:nvSpPr>
        <p:spPr>
          <a:xfrm>
            <a:off x="661189" y="963184"/>
            <a:ext cx="11136561" cy="3416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ru-RU"/>
            </a:defPPr>
            <a:lvl1pPr marL="0" lv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defRPr sz="2000" b="1" kern="1200">
                <a:solidFill>
                  <a:srgbClr val="16347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/>
              <a:t>О локальном расширении группы параллельных перемещений в трехмерном </a:t>
            </a:r>
            <a:r>
              <a:rPr lang="ru-RU" sz="1800" dirty="0" smtClean="0"/>
              <a:t>пространстве Ли</a:t>
            </a:r>
            <a:endParaRPr lang="ru-RU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1131256" y="4207857"/>
            <a:ext cx="3524584" cy="2616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Рис. 1. Группа преобразований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rgbClr val="16347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91944" y="2138398"/>
            <a:ext cx="6264696" cy="2874777"/>
          </a:xfrm>
          <a:prstGeom prst="rect">
            <a:avLst/>
          </a:prstGeom>
          <a:noFill/>
        </p:spPr>
        <p:txBody>
          <a:bodyPr vert="horz" lIns="91438" tIns="45719" rIns="91438" bIns="45719" rtlCol="0" anchor="ctr">
            <a:noAutofit/>
          </a:bodyPr>
          <a:lstStyle>
            <a:defPPr>
              <a:defRPr lang="en-US"/>
            </a:defPPr>
            <a:lvl1pPr lvl="0" indent="0" algn="just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 sz="1400">
                <a:solidFill>
                  <a:srgbClr val="163470"/>
                </a:solidFill>
                <a:latin typeface="Calibri" pitchFamily="34" charset="0"/>
              </a:defRPr>
            </a:lvl1pPr>
          </a:lstStyle>
          <a:p>
            <a:r>
              <a:rPr lang="ru-RU" dirty="0"/>
              <a:t>Решена вторая часть задачи расширения группы параллельных переносов трехмерного пространства до локально ограниченно точно дважды транзитивной группы преобразований для случая неразложимой алгебры Ли. </a:t>
            </a:r>
          </a:p>
          <a:p>
            <a:r>
              <a:rPr lang="ru-RU" dirty="0"/>
              <a:t>Подобная задача при данной постановке ранее не решалась. Метод решения был разработан автором самостоятельно. </a:t>
            </a:r>
          </a:p>
          <a:p>
            <a:r>
              <a:rPr lang="ru-RU" dirty="0"/>
              <a:t>Полученные результаты будут полезны как в теоретической физике, так и в теории групп и алгебр </a:t>
            </a:r>
            <a:r>
              <a:rPr lang="ru-RU" dirty="0" smtClean="0"/>
              <a:t>Ли (рис. 1).</a:t>
            </a:r>
            <a:endParaRPr lang="ru-RU" dirty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45018" y="5874594"/>
            <a:ext cx="10444813" cy="41549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buClr>
                <a:srgbClr val="70AD47">
                  <a:lumMod val="75000"/>
                </a:srgbClr>
              </a:buClr>
              <a:defRPr/>
            </a:pPr>
            <a:r>
              <a:rPr lang="ru-RU" sz="1050" b="1" dirty="0" smtClean="0">
                <a:solidFill>
                  <a:srgbClr val="163470"/>
                </a:solidFill>
              </a:rPr>
              <a:t>Публикации: </a:t>
            </a:r>
            <a:r>
              <a:rPr lang="en-US" sz="1050" b="1" dirty="0" err="1">
                <a:solidFill>
                  <a:srgbClr val="163470"/>
                </a:solidFill>
              </a:rPr>
              <a:t>Kyrov</a:t>
            </a:r>
            <a:r>
              <a:rPr lang="en-US" sz="1050" b="1" dirty="0">
                <a:solidFill>
                  <a:srgbClr val="163470"/>
                </a:solidFill>
              </a:rPr>
              <a:t> V.A. ON THE LOCAL EXTENSION OF THE GROUP OF PARALLEL TRANSLATIONS IN THREE-DIMENSIONAL SPACE. II. Siberian Mathematical Journal, 2024, Vol. 65, No. 6, pp. 1436–1449. DOI: </a:t>
            </a:r>
            <a:r>
              <a:rPr lang="en-US" sz="1050" b="1" dirty="0" smtClean="0">
                <a:solidFill>
                  <a:srgbClr val="163470"/>
                </a:solidFill>
              </a:rPr>
              <a:t>10.1134/S0037446624060193</a:t>
            </a:r>
            <a:endParaRPr lang="ru-RU" sz="1050" b="1" dirty="0">
              <a:solidFill>
                <a:srgbClr val="16347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61189" y="2362874"/>
            <a:ext cx="4445631" cy="156904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3127762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60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552000" y="1222825"/>
            <a:ext cx="5292000" cy="30777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B4089"/>
                </a:solidFill>
                <a:effectLst/>
                <a:uLnTx/>
                <a:uFillTx/>
                <a:latin typeface="Calibri"/>
                <a:ea typeface="Verdana" pitchFamily="34" charset="0"/>
                <a:cs typeface="+mn-cs"/>
              </a:rPr>
              <a:t>Авторы:</a:t>
            </a:r>
            <a:r>
              <a:rPr kumimoji="0" lang="ru-RU" sz="1400" b="1" i="1" u="none" strike="noStrike" kern="1200" cap="none" spc="0" normalizeH="0" noProof="0" dirty="0" smtClean="0">
                <a:ln>
                  <a:noFill/>
                </a:ln>
                <a:solidFill>
                  <a:srgbClr val="1B4089"/>
                </a:solidFill>
                <a:effectLst/>
                <a:uLnTx/>
                <a:uFillTx/>
                <a:latin typeface="Calibri"/>
                <a:ea typeface="Verdana" pitchFamily="34" charset="0"/>
                <a:cs typeface="+mn-cs"/>
              </a:rPr>
              <a:t> Н.Г. Кудрявцев, Д.В. Кудин, И.Н. Фролов, В.Ю. Сафонова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srgbClr val="1B4089"/>
              </a:solidFill>
              <a:effectLst/>
              <a:uLnTx/>
              <a:uFillTx/>
              <a:latin typeface="Calibri"/>
              <a:ea typeface="Verdana" pitchFamily="34" charset="0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51560" y="6123147"/>
            <a:ext cx="9768840" cy="57707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>
            <a:defPPr>
              <a:defRPr lang="ru-RU"/>
            </a:defPPr>
            <a:lvl1pPr marL="171450" lvl="0" indent="-171450" algn="l" defTabSz="914400" rtl="0" eaLnBrk="1" latinLnBrk="0" hangingPunct="1"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 sz="9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buClr>
                <a:srgbClr val="70AD47">
                  <a:lumMod val="75000"/>
                </a:srgbClr>
              </a:buClr>
              <a:buNone/>
              <a:defRPr/>
            </a:pP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Публикации: </a:t>
            </a:r>
            <a:r>
              <a:rPr lang="en-US" sz="1050" b="1" i="0" dirty="0" err="1">
                <a:solidFill>
                  <a:srgbClr val="163470"/>
                </a:solidFill>
              </a:rPr>
              <a:t>Kudryavtsev</a:t>
            </a:r>
            <a:r>
              <a:rPr lang="en-US" sz="1050" b="1" i="0" dirty="0">
                <a:solidFill>
                  <a:srgbClr val="163470"/>
                </a:solidFill>
              </a:rPr>
              <a:t>, N. On the use of a complex indicator of the stability of permutation entropy of time series fragments when analyzing infrasound monitoring signals of the Altai Republic / N. </a:t>
            </a:r>
            <a:r>
              <a:rPr lang="en-US" sz="1050" b="1" i="0" dirty="0" err="1">
                <a:solidFill>
                  <a:srgbClr val="163470"/>
                </a:solidFill>
              </a:rPr>
              <a:t>Kudryavtsev</a:t>
            </a:r>
            <a:r>
              <a:rPr lang="en-US" sz="1050" b="1" i="0" dirty="0">
                <a:solidFill>
                  <a:srgbClr val="163470"/>
                </a:solidFill>
              </a:rPr>
              <a:t>, I. </a:t>
            </a:r>
            <a:r>
              <a:rPr lang="en-US" sz="1050" b="1" i="0" dirty="0" err="1">
                <a:solidFill>
                  <a:srgbClr val="163470"/>
                </a:solidFill>
              </a:rPr>
              <a:t>Frolov</a:t>
            </a:r>
            <a:r>
              <a:rPr lang="en-US" sz="1050" b="1" i="0" dirty="0">
                <a:solidFill>
                  <a:srgbClr val="163470"/>
                </a:solidFill>
              </a:rPr>
              <a:t>, V. </a:t>
            </a:r>
            <a:r>
              <a:rPr lang="en-US" sz="1050" b="1" i="0" dirty="0" err="1">
                <a:solidFill>
                  <a:srgbClr val="163470"/>
                </a:solidFill>
              </a:rPr>
              <a:t>Safonova</a:t>
            </a:r>
            <a:r>
              <a:rPr lang="en-US" sz="1050" b="1" i="0" dirty="0">
                <a:solidFill>
                  <a:srgbClr val="163470"/>
                </a:solidFill>
              </a:rPr>
              <a:t> // Russian Journal of Earth Sciences. – 2023. – Vol. 23, No. 6. – P. ES6010. – DOI 10.2205/2023ES000887</a:t>
            </a:r>
            <a:r>
              <a:rPr lang="en-US" sz="1050" b="1" i="0" dirty="0" smtClean="0">
                <a:solidFill>
                  <a:srgbClr val="163470"/>
                </a:solidFill>
              </a:rPr>
              <a:t>.</a:t>
            </a:r>
            <a:endParaRPr lang="ru-RU" sz="1050" b="1" i="0" dirty="0" smtClean="0">
              <a:solidFill>
                <a:srgbClr val="163470"/>
              </a:solidFill>
            </a:endParaRPr>
          </a:p>
          <a:p>
            <a:pPr marL="0" lvl="0" indent="0" algn="just">
              <a:buClr>
                <a:srgbClr val="70AD47">
                  <a:lumMod val="75000"/>
                </a:srgbClr>
              </a:buClr>
              <a:buNone/>
              <a:defRPr/>
            </a:pPr>
            <a:r>
              <a:rPr lang="ru-RU" sz="1050" b="1" i="0" dirty="0" smtClean="0">
                <a:solidFill>
                  <a:srgbClr val="163470"/>
                </a:solidFill>
                <a:latin typeface="Calibri"/>
              </a:rPr>
              <a:t>Исследование выполнено в рамках гранта РНФ и Минобрнауки РА №23-21-10087</a:t>
            </a: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srgbClr val="16347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41466" y="1694035"/>
            <a:ext cx="6627488" cy="3472536"/>
          </a:xfrm>
          <a:prstGeom prst="rect">
            <a:avLst/>
          </a:prstGeom>
          <a:noFill/>
        </p:spPr>
        <p:txBody>
          <a:bodyPr vert="horz" lIns="91438" tIns="45719" rIns="91438" bIns="45719" rtlCol="0" anchor="ctr">
            <a:noAutofit/>
          </a:bodyPr>
          <a:lstStyle>
            <a:defPPr>
              <a:defRPr lang="ru-RU"/>
            </a:defPPr>
            <a:lvl1pPr marL="171450" lvl="0" indent="-171450" algn="just" defTabSz="914400" rtl="0" eaLnBrk="1" latinLnBrk="0" hangingPunct="1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13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dirty="0" smtClean="0">
                <a:solidFill>
                  <a:srgbClr val="163470"/>
                </a:solidFill>
                <a:latin typeface="+mn-lt"/>
              </a:rPr>
              <a:t>При исследовании временных рядов возникает необходимость компактного описания их характеристик. Если для </a:t>
            </a:r>
            <a:r>
              <a:rPr lang="ru-RU" sz="1400" dirty="0">
                <a:solidFill>
                  <a:srgbClr val="163470"/>
                </a:solidFill>
                <a:latin typeface="+mn-lt"/>
              </a:rPr>
              <a:t>временного ряда вычислять, например, нормированную перестановочную энтропию сначала для всей выборки, затем для элементов под номерами  0, 2, 4, 6, 8, </a:t>
            </a:r>
            <a:r>
              <a:rPr lang="ru-RU" sz="1400" dirty="0" smtClean="0">
                <a:solidFill>
                  <a:srgbClr val="163470"/>
                </a:solidFill>
                <a:latin typeface="+mn-lt"/>
              </a:rPr>
              <a:t>10…,  </a:t>
            </a:r>
            <a:r>
              <a:rPr lang="ru-RU" sz="1400" dirty="0">
                <a:solidFill>
                  <a:srgbClr val="163470"/>
                </a:solidFill>
                <a:latin typeface="+mn-lt"/>
              </a:rPr>
              <a:t>и так до элементов  0, k, 2k, 3k</a:t>
            </a:r>
            <a:r>
              <a:rPr lang="ru-RU" sz="1400" dirty="0" smtClean="0">
                <a:solidFill>
                  <a:srgbClr val="163470"/>
                </a:solidFill>
                <a:latin typeface="+mn-lt"/>
              </a:rPr>
              <a:t>..., </a:t>
            </a:r>
            <a:r>
              <a:rPr lang="ru-RU" sz="1400" dirty="0">
                <a:solidFill>
                  <a:srgbClr val="163470"/>
                </a:solidFill>
                <a:latin typeface="+mn-lt"/>
              </a:rPr>
              <a:t>где k-эмпирически подобранное число, зависящее от размера выборки, то мы получим последовательность из k значений определенного нами параметра. Такая последовательность была названа k-комплексом исследуемого параметра. </a:t>
            </a:r>
            <a:endParaRPr lang="ru-RU" sz="1400" dirty="0" smtClean="0">
              <a:solidFill>
                <a:srgbClr val="163470"/>
              </a:solidFill>
              <a:latin typeface="+mn-lt"/>
            </a:endParaRPr>
          </a:p>
          <a:p>
            <a:pPr marL="0" indent="0">
              <a:buNone/>
            </a:pPr>
            <a:r>
              <a:rPr lang="ru-RU" sz="1400" dirty="0" smtClean="0">
                <a:solidFill>
                  <a:srgbClr val="163470"/>
                </a:solidFill>
                <a:latin typeface="+mn-lt"/>
              </a:rPr>
              <a:t>Далее была </a:t>
            </a:r>
            <a:r>
              <a:rPr lang="ru-RU" sz="1400" dirty="0">
                <a:solidFill>
                  <a:srgbClr val="163470"/>
                </a:solidFill>
                <a:latin typeface="+mn-lt"/>
              </a:rPr>
              <a:t>выдвинута гипотеза о том, что </a:t>
            </a:r>
            <a:r>
              <a:rPr lang="ru-RU" sz="1400" dirty="0" smtClean="0">
                <a:solidFill>
                  <a:srgbClr val="163470"/>
                </a:solidFill>
                <a:latin typeface="+mn-lt"/>
              </a:rPr>
              <a:t>хаотичность или регулярность фрагмента временного ряда влечет хаотичность или регулярность </a:t>
            </a:r>
            <a:r>
              <a:rPr lang="en-US" sz="1400" dirty="0" smtClean="0">
                <a:solidFill>
                  <a:srgbClr val="163470"/>
                </a:solidFill>
                <a:latin typeface="+mn-lt"/>
              </a:rPr>
              <a:t>k-</a:t>
            </a:r>
            <a:r>
              <a:rPr lang="ru-RU" sz="1400" dirty="0" smtClean="0">
                <a:solidFill>
                  <a:srgbClr val="163470"/>
                </a:solidFill>
                <a:latin typeface="+mn-lt"/>
              </a:rPr>
              <a:t>комплекса, только в более ярко выраженной форме, которая может быть оценена, например, по критерию поворотных точек </a:t>
            </a:r>
            <a:r>
              <a:rPr lang="ru-RU" sz="1400" dirty="0" err="1" smtClean="0">
                <a:solidFill>
                  <a:srgbClr val="163470"/>
                </a:solidFill>
                <a:latin typeface="+mn-lt"/>
              </a:rPr>
              <a:t>Кэндэла</a:t>
            </a:r>
            <a:r>
              <a:rPr lang="ru-RU" sz="1400" dirty="0" smtClean="0">
                <a:solidFill>
                  <a:srgbClr val="163470"/>
                </a:solidFill>
                <a:latin typeface="+mn-lt"/>
              </a:rPr>
              <a:t>, или для небольших фрагментов временного ряда по пороговому значению </a:t>
            </a:r>
            <a:r>
              <a:rPr lang="ru-RU" sz="1400" dirty="0">
                <a:solidFill>
                  <a:srgbClr val="163470"/>
                </a:solidFill>
                <a:latin typeface="+mn-lt"/>
              </a:rPr>
              <a:t>стандартного </a:t>
            </a:r>
            <a:r>
              <a:rPr lang="ru-RU" sz="1400" dirty="0" smtClean="0">
                <a:solidFill>
                  <a:srgbClr val="163470"/>
                </a:solidFill>
                <a:latin typeface="+mn-lt"/>
              </a:rPr>
              <a:t>отклонения (</a:t>
            </a:r>
            <a:r>
              <a:rPr lang="en-US" sz="1400" dirty="0" err="1" smtClean="0">
                <a:solidFill>
                  <a:srgbClr val="163470"/>
                </a:solidFill>
                <a:latin typeface="+mn-lt"/>
              </a:rPr>
              <a:t>std</a:t>
            </a:r>
            <a:r>
              <a:rPr lang="ru-RU" sz="1400" dirty="0" smtClean="0">
                <a:solidFill>
                  <a:srgbClr val="163470"/>
                </a:solidFill>
                <a:latin typeface="+mn-lt"/>
              </a:rPr>
              <a:t>) вектора </a:t>
            </a:r>
            <a:r>
              <a:rPr lang="ru-RU" sz="1400" dirty="0">
                <a:solidFill>
                  <a:srgbClr val="163470"/>
                </a:solidFill>
                <a:latin typeface="+mn-lt"/>
              </a:rPr>
              <a:t>абсолютных значений поэлементной разности между точками k-комплекса и аппроксимирующего полинома четвертой степени. </a:t>
            </a:r>
            <a:endParaRPr lang="ru-RU" sz="1400" dirty="0" smtClean="0">
              <a:solidFill>
                <a:srgbClr val="163470"/>
              </a:solidFill>
              <a:latin typeface="+mn-lt"/>
            </a:endParaRPr>
          </a:p>
          <a:p>
            <a:pPr marL="0" indent="0">
              <a:buNone/>
            </a:pPr>
            <a:r>
              <a:rPr lang="ru-RU" sz="1400" dirty="0" smtClean="0">
                <a:solidFill>
                  <a:srgbClr val="163470"/>
                </a:solidFill>
                <a:latin typeface="+mn-lt"/>
              </a:rPr>
              <a:t>Таким образом, по пороговому значению</a:t>
            </a:r>
            <a:r>
              <a:rPr lang="en-US" sz="1400" dirty="0" smtClean="0">
                <a:solidFill>
                  <a:srgbClr val="163470"/>
                </a:solidFill>
                <a:latin typeface="+mn-lt"/>
              </a:rPr>
              <a:t> </a:t>
            </a:r>
            <a:r>
              <a:rPr lang="en-US" sz="1400" dirty="0" err="1" smtClean="0">
                <a:solidFill>
                  <a:srgbClr val="163470"/>
                </a:solidFill>
                <a:latin typeface="+mn-lt"/>
              </a:rPr>
              <a:t>std</a:t>
            </a:r>
            <a:r>
              <a:rPr lang="en-US" sz="1400" dirty="0" smtClean="0">
                <a:solidFill>
                  <a:srgbClr val="163470"/>
                </a:solidFill>
                <a:latin typeface="+mn-lt"/>
              </a:rPr>
              <a:t>&lt;0.2 </a:t>
            </a:r>
            <a:r>
              <a:rPr lang="ru-RU" sz="1400" dirty="0" smtClean="0">
                <a:solidFill>
                  <a:srgbClr val="163470"/>
                </a:solidFill>
                <a:latin typeface="+mn-lt"/>
              </a:rPr>
              <a:t>для реальных зашумленных данных, представленных на  рис. 1, удалось выделить десятиминутный фрагмент с полезным сигналом между временными метками 02:10:00 и 02:20:00 (рис. 2).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620583" y="677323"/>
            <a:ext cx="11141691" cy="3416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rgbClr val="163470"/>
                </a:solidFill>
                <a:latin typeface="+mn-lt"/>
              </a:rPr>
              <a:t>Метод параметризации временного ряда для обнаружения сигналов специального вида</a:t>
            </a:r>
            <a:endParaRPr lang="ru-RU" sz="1800" b="1" dirty="0">
              <a:solidFill>
                <a:srgbClr val="16347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7252" y="3173292"/>
            <a:ext cx="465772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ru-RU" sz="1100" dirty="0" smtClean="0">
                <a:solidFill>
                  <a:srgbClr val="163470"/>
                </a:solidFill>
              </a:rPr>
              <a:t>Рис. 1. Разностный сигнал  между модулем вектора напряженности магнитного поля Земли, рассчитанным по данным векторного магнитометра, и прямыми измерениями модуля на скалярном магнитометре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rgbClr val="16347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3" name="Рисунок 21" descr="Fig_4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08910" y="1434820"/>
            <a:ext cx="3773161" cy="180000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14" name="Picture 3" descr="Fig_16"/>
          <p:cNvPicPr>
            <a:picLocks noChangeAspect="1" noChangeArrowheads="1"/>
          </p:cNvPicPr>
          <p:nvPr/>
        </p:nvPicPr>
        <p:blipFill>
          <a:blip r:embed="rId4"/>
          <a:srcRect b="2779"/>
          <a:stretch>
            <a:fillRect/>
          </a:stretch>
        </p:blipFill>
        <p:spPr bwMode="auto">
          <a:xfrm>
            <a:off x="1291389" y="3769253"/>
            <a:ext cx="2512147" cy="1800000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15" name="TextBox 14"/>
          <p:cNvSpPr txBox="1"/>
          <p:nvPr/>
        </p:nvSpPr>
        <p:spPr>
          <a:xfrm>
            <a:off x="230102" y="5520155"/>
            <a:ext cx="5010150" cy="2616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ru-RU" sz="1100" dirty="0" smtClean="0">
                <a:solidFill>
                  <a:srgbClr val="163470"/>
                </a:solidFill>
              </a:rPr>
              <a:t>Рис. 2. </a:t>
            </a:r>
            <a:r>
              <a:rPr lang="en-US" sz="1100" dirty="0" smtClean="0">
                <a:solidFill>
                  <a:srgbClr val="163470"/>
                </a:solidFill>
              </a:rPr>
              <a:t>108-pnp-</a:t>
            </a:r>
            <a:r>
              <a:rPr lang="ru-RU" sz="1100" dirty="0">
                <a:solidFill>
                  <a:srgbClr val="163470"/>
                </a:solidFill>
              </a:rPr>
              <a:t>комплекс </a:t>
            </a:r>
            <a:r>
              <a:rPr lang="ru-RU" sz="1100" dirty="0" smtClean="0">
                <a:solidFill>
                  <a:srgbClr val="163470"/>
                </a:solidFill>
              </a:rPr>
              <a:t>, выделяющий регулярный сигнал на фоне шума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rgbClr val="16347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60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60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280000" y="1681200"/>
            <a:ext cx="3564000" cy="30777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defRPr/>
            </a:pP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B4089"/>
                </a:solidFill>
                <a:effectLst/>
                <a:uLnTx/>
                <a:uFillTx/>
                <a:latin typeface="Calibri"/>
                <a:ea typeface="Verdana" pitchFamily="34" charset="0"/>
              </a:rPr>
              <a:t>Автор: </a:t>
            </a:r>
            <a:r>
              <a:rPr lang="ru-RU" sz="1400" b="1" i="1" dirty="0" smtClean="0">
                <a:solidFill>
                  <a:srgbClr val="1B4089"/>
                </a:solidFill>
                <a:ea typeface="Verdana" pitchFamily="34" charset="0"/>
              </a:rPr>
              <a:t>Р.А</a:t>
            </a:r>
            <a:r>
              <a:rPr lang="ru-RU" sz="1400" b="1" i="1" dirty="0">
                <a:solidFill>
                  <a:srgbClr val="1B4089"/>
                </a:solidFill>
                <a:ea typeface="Verdana" pitchFamily="34" charset="0"/>
              </a:rPr>
              <a:t>. Богданова, </a:t>
            </a:r>
            <a:r>
              <a:rPr lang="ru-RU" sz="1400" b="1" i="1" dirty="0" smtClean="0">
                <a:solidFill>
                  <a:srgbClr val="1B4089"/>
                </a:solidFill>
                <a:ea typeface="Verdana" pitchFamily="34" charset="0"/>
              </a:rPr>
              <a:t> Г.Г. Михайличенко 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srgbClr val="1B4089"/>
              </a:solidFill>
              <a:effectLst/>
              <a:uLnTx/>
              <a:uFillTx/>
              <a:latin typeface="Calibri"/>
              <a:ea typeface="Verdana" pitchFamily="34" charset="0"/>
            </a:endParaRPr>
          </a:p>
        </p:txBody>
      </p:sp>
      <p:sp>
        <p:nvSpPr>
          <p:cNvPr id="4" name="Заголовок 1"/>
          <p:cNvSpPr txBox="1"/>
          <p:nvPr/>
        </p:nvSpPr>
        <p:spPr>
          <a:xfrm>
            <a:off x="738306" y="792368"/>
            <a:ext cx="11136560" cy="3416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ru-RU" b="1" dirty="0">
                <a:solidFill>
                  <a:srgbClr val="163470"/>
                </a:solidFill>
              </a:rPr>
              <a:t>Общее невырожденное решение одной системы функциональных уравнений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163470"/>
              </a:solidFill>
              <a:effectLst/>
              <a:uLnTx/>
              <a:uFillTx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0529" y="5631644"/>
            <a:ext cx="10211833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buClr>
                <a:srgbClr val="70AD47">
                  <a:lumMod val="75000"/>
                </a:srgbClr>
              </a:buClr>
              <a:defRPr/>
            </a:pPr>
            <a:r>
              <a:rPr lang="ru-RU" sz="1050" b="1" dirty="0" smtClean="0">
                <a:solidFill>
                  <a:srgbClr val="163470"/>
                </a:solidFill>
              </a:rPr>
              <a:t>Публикации: Богданова Р.А</a:t>
            </a:r>
            <a:r>
              <a:rPr lang="ru-RU" sz="1050" b="1" dirty="0">
                <a:solidFill>
                  <a:srgbClr val="163470"/>
                </a:solidFill>
              </a:rPr>
              <a:t>. , </a:t>
            </a:r>
            <a:r>
              <a:rPr lang="ru-RU" sz="1050" b="1" dirty="0" smtClean="0">
                <a:solidFill>
                  <a:srgbClr val="163470"/>
                </a:solidFill>
              </a:rPr>
              <a:t>Михайличенко Г.Г</a:t>
            </a:r>
            <a:r>
              <a:rPr lang="ru-RU" sz="1050" b="1" dirty="0">
                <a:solidFill>
                  <a:srgbClr val="163470"/>
                </a:solidFill>
              </a:rPr>
              <a:t>. </a:t>
            </a:r>
            <a:r>
              <a:rPr lang="ru-RU" sz="1050" b="1" dirty="0" smtClean="0">
                <a:solidFill>
                  <a:srgbClr val="163470"/>
                </a:solidFill>
              </a:rPr>
              <a:t>Общее </a:t>
            </a:r>
            <a:r>
              <a:rPr lang="ru-RU" sz="1050" b="1" dirty="0">
                <a:solidFill>
                  <a:srgbClr val="163470"/>
                </a:solidFill>
              </a:rPr>
              <a:t>невырожденное решение одной системы функциональных </a:t>
            </a:r>
            <a:r>
              <a:rPr lang="ru-RU" sz="1050" b="1" dirty="0" smtClean="0">
                <a:solidFill>
                  <a:srgbClr val="163470"/>
                </a:solidFill>
              </a:rPr>
              <a:t>уравнений //</a:t>
            </a:r>
            <a:r>
              <a:rPr lang="en-US" sz="1050" b="1" dirty="0" smtClean="0">
                <a:solidFill>
                  <a:srgbClr val="163470"/>
                </a:solidFill>
              </a:rPr>
              <a:t> </a:t>
            </a:r>
            <a:r>
              <a:rPr lang="ru-RU" sz="1050" b="1" dirty="0" smtClean="0">
                <a:solidFill>
                  <a:srgbClr val="163470"/>
                </a:solidFill>
              </a:rPr>
              <a:t>Владикавказский </a:t>
            </a:r>
            <a:r>
              <a:rPr lang="ru-RU" sz="1050" b="1" dirty="0">
                <a:solidFill>
                  <a:srgbClr val="163470"/>
                </a:solidFill>
              </a:rPr>
              <a:t>математический </a:t>
            </a:r>
            <a:r>
              <a:rPr lang="ru-RU" sz="1050" b="1" dirty="0" smtClean="0">
                <a:solidFill>
                  <a:srgbClr val="163470"/>
                </a:solidFill>
              </a:rPr>
              <a:t>журнал. 2024. Том </a:t>
            </a:r>
            <a:r>
              <a:rPr lang="ru-RU" sz="1050" b="1" dirty="0">
                <a:solidFill>
                  <a:srgbClr val="163470"/>
                </a:solidFill>
              </a:rPr>
              <a:t>26, №</a:t>
            </a:r>
            <a:r>
              <a:rPr lang="ru-RU" sz="1050" b="1" dirty="0" smtClean="0">
                <a:solidFill>
                  <a:srgbClr val="163470"/>
                </a:solidFill>
              </a:rPr>
              <a:t>1. С. 56–67. DOI</a:t>
            </a:r>
            <a:r>
              <a:rPr lang="ru-RU" sz="1050" b="1" dirty="0">
                <a:solidFill>
                  <a:srgbClr val="163470"/>
                </a:solidFill>
              </a:rPr>
              <a:t>: </a:t>
            </a:r>
            <a:r>
              <a:rPr lang="ru-RU" sz="1050" b="1" dirty="0">
                <a:solidFill>
                  <a:srgbClr val="163470"/>
                </a:solidFill>
                <a:hlinkClick r:id="rId3"/>
              </a:rPr>
              <a:t>https://</a:t>
            </a:r>
            <a:r>
              <a:rPr lang="ru-RU" sz="1050" b="1" dirty="0" smtClean="0">
                <a:solidFill>
                  <a:srgbClr val="163470"/>
                </a:solidFill>
                <a:hlinkClick r:id="rId3"/>
              </a:rPr>
              <a:t>doi.org/10.46698/a1434-0819-2118-p</a:t>
            </a:r>
            <a:r>
              <a:rPr lang="ru-RU" sz="1050" b="1" dirty="0" smtClean="0">
                <a:solidFill>
                  <a:srgbClr val="163470"/>
                </a:solidFill>
              </a:rPr>
              <a:t>;</a:t>
            </a:r>
          </a:p>
          <a:p>
            <a:pPr lvl="0" algn="just">
              <a:buClr>
                <a:srgbClr val="70AD47">
                  <a:lumMod val="75000"/>
                </a:srgbClr>
              </a:buClr>
              <a:defRPr/>
            </a:pPr>
            <a:r>
              <a:rPr lang="ru-RU" sz="1050" b="1" dirty="0" smtClean="0">
                <a:solidFill>
                  <a:srgbClr val="163470"/>
                </a:solidFill>
              </a:rPr>
              <a:t>Богданова  Р.А. Об </a:t>
            </a:r>
            <a:r>
              <a:rPr lang="ru-RU" sz="1050" b="1" dirty="0">
                <a:solidFill>
                  <a:srgbClr val="163470"/>
                </a:solidFill>
              </a:rPr>
              <a:t>одной системе функциональных уравнений по вложению аддитивной ранга (2,2) в дуальную ранга (3,2) </a:t>
            </a:r>
            <a:r>
              <a:rPr lang="ru-RU" sz="1050" b="1" dirty="0" err="1">
                <a:solidFill>
                  <a:srgbClr val="163470"/>
                </a:solidFill>
              </a:rPr>
              <a:t>двуметрических</a:t>
            </a:r>
            <a:r>
              <a:rPr lang="ru-RU" sz="1050" b="1" dirty="0">
                <a:solidFill>
                  <a:srgbClr val="163470"/>
                </a:solidFill>
              </a:rPr>
              <a:t> феноменологически симметричных геометрий двух </a:t>
            </a:r>
            <a:r>
              <a:rPr lang="ru-RU" sz="1050" b="1" dirty="0" smtClean="0">
                <a:solidFill>
                  <a:srgbClr val="163470"/>
                </a:solidFill>
              </a:rPr>
              <a:t>множеств // Вестник ТГУ. Математика </a:t>
            </a:r>
            <a:r>
              <a:rPr lang="ru-RU" sz="1050" b="1" dirty="0">
                <a:solidFill>
                  <a:srgbClr val="163470"/>
                </a:solidFill>
              </a:rPr>
              <a:t>и </a:t>
            </a:r>
            <a:r>
              <a:rPr lang="ru-RU" sz="1050" b="1" dirty="0" smtClean="0">
                <a:solidFill>
                  <a:srgbClr val="163470"/>
                </a:solidFill>
              </a:rPr>
              <a:t>механика. 2024. № </a:t>
            </a:r>
            <a:r>
              <a:rPr lang="ru-RU" sz="1050" b="1" dirty="0">
                <a:solidFill>
                  <a:srgbClr val="163470"/>
                </a:solidFill>
              </a:rPr>
              <a:t>92. </a:t>
            </a:r>
            <a:r>
              <a:rPr lang="ru-RU" sz="1050" b="1" dirty="0" smtClean="0">
                <a:solidFill>
                  <a:srgbClr val="163470"/>
                </a:solidFill>
              </a:rPr>
              <a:t>С.5-19.</a:t>
            </a:r>
            <a:endParaRPr lang="ru-RU" sz="1050" b="1" dirty="0">
              <a:solidFill>
                <a:srgbClr val="16347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04432" y="2418474"/>
            <a:ext cx="6339568" cy="2586743"/>
          </a:xfrm>
          <a:prstGeom prst="rect">
            <a:avLst/>
          </a:prstGeom>
          <a:noFill/>
        </p:spPr>
        <p:txBody>
          <a:bodyPr vert="horz" lIns="91438" tIns="45719" rIns="91438" bIns="45719" rtlCol="0" anchor="ctr">
            <a:noAutofit/>
          </a:bodyPr>
          <a:lstStyle>
            <a:defPPr>
              <a:defRPr lang="en-US"/>
            </a:defPPr>
            <a:lvl1pPr lvl="0" indent="0" algn="just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 sz="1400">
                <a:solidFill>
                  <a:srgbClr val="163470"/>
                </a:solidFill>
                <a:latin typeface="Calibri" pitchFamily="34" charset="0"/>
              </a:defRPr>
            </a:lvl1pPr>
          </a:lstStyle>
          <a:p>
            <a:r>
              <a:rPr lang="ru-RU" dirty="0"/>
              <a:t>Разработан метод и найдены решения системы функциональных уравнений с шестью неизвестными функциями, возникающая при установлении взаимного вложения </a:t>
            </a:r>
            <a:r>
              <a:rPr lang="ru-RU" dirty="0" err="1"/>
              <a:t>двуметрических</a:t>
            </a:r>
            <a:r>
              <a:rPr lang="ru-RU" dirty="0"/>
              <a:t> феноменологически симметричных геометрий двух множеств (ДФС ГДМ</a:t>
            </a:r>
            <a:r>
              <a:rPr lang="ru-RU" dirty="0" smtClean="0"/>
              <a:t>) (рис. 1). </a:t>
            </a:r>
            <a:endParaRPr lang="ru-RU" dirty="0"/>
          </a:p>
          <a:p>
            <a:r>
              <a:rPr lang="ru-RU" dirty="0"/>
              <a:t>Основа метода состоит в дифференцировании одного из функциональных уравнений, входящих в систему, с последующим переходом к дифференциальным уравнениям. 	</a:t>
            </a:r>
          </a:p>
          <a:p>
            <a:r>
              <a:rPr lang="ru-RU" dirty="0"/>
              <a:t>Данный метод может быть развит и применен к другим такого же вида системам функциональных уравнений, возникающих в рамках задачи вложения ДФС ГДМ, для нахождения их общего невырожденного решения.</a:t>
            </a:r>
          </a:p>
        </p:txBody>
      </p:sp>
      <p:pic>
        <p:nvPicPr>
          <p:cNvPr id="8" name="Рисунок 7"/>
          <p:cNvPicPr/>
          <p:nvPr/>
        </p:nvPicPr>
        <p:blipFill>
          <a:blip r:embed="rId4"/>
          <a:srcRect l="13125" t="35238" r="13216" b="52143"/>
          <a:stretch>
            <a:fillRect/>
          </a:stretch>
        </p:blipFill>
        <p:spPr bwMode="auto">
          <a:xfrm>
            <a:off x="619577" y="4325049"/>
            <a:ext cx="4625510" cy="5645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>
          <a:blip r:embed="rId5"/>
          <a:srcRect l="17637" t="34130" r="25047" b="29638"/>
          <a:stretch>
            <a:fillRect/>
          </a:stretch>
        </p:blipFill>
        <p:spPr bwMode="auto">
          <a:xfrm>
            <a:off x="717443" y="2281241"/>
            <a:ext cx="4527644" cy="18330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54127" y="4941168"/>
            <a:ext cx="4266513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>
                <a:srgbClr val="70AD47">
                  <a:lumMod val="75000"/>
                </a:srgbClr>
              </a:buClr>
              <a:defRPr/>
            </a:pPr>
            <a:r>
              <a:rPr lang="ru-RU" sz="1100" dirty="0" smtClean="0">
                <a:solidFill>
                  <a:srgbClr val="163470"/>
                </a:solidFill>
              </a:rPr>
              <a:t>Рис. 1. Система </a:t>
            </a:r>
            <a:r>
              <a:rPr lang="ru-RU" sz="1100" dirty="0">
                <a:solidFill>
                  <a:srgbClr val="163470"/>
                </a:solidFill>
              </a:rPr>
              <a:t>функциональных уравнений с шестью неизвестными функциями</a:t>
            </a:r>
          </a:p>
        </p:txBody>
      </p:sp>
    </p:spTree>
    <p:extLst>
      <p:ext uri="{BB962C8B-B14F-4D97-AF65-F5344CB8AC3E}">
        <p14:creationId xmlns:p14="http://schemas.microsoft.com/office/powerpoint/2010/main" val="31277629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60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632000" y="1681200"/>
            <a:ext cx="4212000" cy="30777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>
              <a:defRPr/>
            </a:pPr>
            <a:r>
              <a:rPr lang="ru-RU" sz="1400" b="1" i="1" dirty="0">
                <a:solidFill>
                  <a:srgbClr val="1B4089"/>
                </a:solidFill>
                <a:latin typeface="Calibri"/>
                <a:ea typeface="Verdana" pitchFamily="34" charset="0"/>
              </a:rPr>
              <a:t>Автор: </a:t>
            </a:r>
            <a:r>
              <a:rPr lang="ru-RU" sz="1400" b="1" i="1" dirty="0" smtClean="0">
                <a:solidFill>
                  <a:srgbClr val="1B4089"/>
                </a:solidFill>
                <a:ea typeface="Verdana" pitchFamily="34" charset="0"/>
              </a:rPr>
              <a:t>А.А. </a:t>
            </a:r>
            <a:r>
              <a:rPr lang="ru-RU" sz="1400" b="1" i="1" dirty="0">
                <a:solidFill>
                  <a:srgbClr val="1B4089"/>
                </a:solidFill>
                <a:ea typeface="Verdana" pitchFamily="34" charset="0"/>
              </a:rPr>
              <a:t>Симонов, М.В</a:t>
            </a:r>
            <a:r>
              <a:rPr lang="ru-RU" sz="1400" b="1" i="1" dirty="0" smtClean="0">
                <a:solidFill>
                  <a:srgbClr val="1B4089"/>
                </a:solidFill>
                <a:ea typeface="Verdana" pitchFamily="34" charset="0"/>
              </a:rPr>
              <a:t>. </a:t>
            </a:r>
            <a:r>
              <a:rPr lang="ru-RU" sz="1400" b="1" i="1" dirty="0" err="1" smtClean="0">
                <a:solidFill>
                  <a:srgbClr val="1B4089"/>
                </a:solidFill>
                <a:ea typeface="Verdana" pitchFamily="34" charset="0"/>
              </a:rPr>
              <a:t>Нещадим</a:t>
            </a:r>
            <a:r>
              <a:rPr lang="ru-RU" sz="1400" b="1" i="1" dirty="0">
                <a:solidFill>
                  <a:srgbClr val="1B4089"/>
                </a:solidFill>
                <a:ea typeface="Verdana" pitchFamily="34" charset="0"/>
              </a:rPr>
              <a:t>, А.Н. Бородин</a:t>
            </a:r>
            <a:endParaRPr lang="ru-RU" sz="1400" b="1" i="1" dirty="0">
              <a:solidFill>
                <a:srgbClr val="1B4089"/>
              </a:solidFill>
              <a:latin typeface="Calibri"/>
              <a:ea typeface="Verdana" pitchFamily="34" charset="0"/>
            </a:endParaRPr>
          </a:p>
        </p:txBody>
      </p:sp>
      <p:sp>
        <p:nvSpPr>
          <p:cNvPr id="4" name="Заголовок 1"/>
          <p:cNvSpPr txBox="1"/>
          <p:nvPr/>
        </p:nvSpPr>
        <p:spPr>
          <a:xfrm>
            <a:off x="1055440" y="1134000"/>
            <a:ext cx="11136560" cy="3416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ru-RU"/>
            </a:defPPr>
            <a:lvl1pPr marL="0" lv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defRPr sz="2000" b="1" kern="1200">
                <a:solidFill>
                  <a:srgbClr val="16347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/>
              <a:t>Конструкции </a:t>
            </a:r>
            <a:r>
              <a:rPr lang="ru-RU" sz="1800" dirty="0" err="1"/>
              <a:t>квандлов</a:t>
            </a:r>
            <a:r>
              <a:rPr lang="ru-RU" sz="1800" dirty="0"/>
              <a:t> над группами и кольцами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07968" y="2138401"/>
            <a:ext cx="6051536" cy="3090799"/>
          </a:xfrm>
          <a:prstGeom prst="rect">
            <a:avLst/>
          </a:prstGeom>
          <a:noFill/>
        </p:spPr>
        <p:txBody>
          <a:bodyPr vert="horz" lIns="91438" tIns="45719" rIns="91438" bIns="45719" rtlCol="0" anchor="ctr">
            <a:noAutofit/>
          </a:bodyPr>
          <a:lstStyle>
            <a:defPPr>
              <a:defRPr lang="en-US"/>
            </a:defPPr>
            <a:lvl1pPr lvl="0" indent="0" algn="just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 sz="1400">
                <a:solidFill>
                  <a:srgbClr val="163470"/>
                </a:solidFill>
                <a:latin typeface="Calibri" pitchFamily="34" charset="0"/>
              </a:defRPr>
            </a:lvl1pPr>
          </a:lstStyle>
          <a:p>
            <a:r>
              <a:rPr lang="ru-RU" dirty="0" smtClean="0"/>
              <a:t>В </a:t>
            </a:r>
            <a:r>
              <a:rPr lang="ru-RU" dirty="0"/>
              <a:t>результате исследования разработаны конструкции: </a:t>
            </a:r>
          </a:p>
          <a:p>
            <a:r>
              <a:rPr lang="ru-RU" dirty="0" smtClean="0"/>
              <a:t>- расширения </a:t>
            </a:r>
            <a:r>
              <a:rPr lang="ru-RU" dirty="0"/>
              <a:t>тривиального </a:t>
            </a:r>
            <a:r>
              <a:rPr lang="ru-RU" dirty="0" err="1"/>
              <a:t>квандла</a:t>
            </a:r>
            <a:r>
              <a:rPr lang="ru-RU" dirty="0"/>
              <a:t> при помощи группы с нетривиальной абелевой </a:t>
            </a:r>
            <a:r>
              <a:rPr lang="ru-RU" dirty="0" smtClean="0"/>
              <a:t>подгруппой;</a:t>
            </a:r>
            <a:endParaRPr lang="ru-RU" dirty="0"/>
          </a:p>
          <a:p>
            <a:r>
              <a:rPr lang="ru-RU" dirty="0" smtClean="0"/>
              <a:t>- </a:t>
            </a:r>
            <a:r>
              <a:rPr lang="ru-RU" dirty="0" err="1" smtClean="0"/>
              <a:t>квандла</a:t>
            </a:r>
            <a:r>
              <a:rPr lang="ru-RU" dirty="0" smtClean="0"/>
              <a:t> </a:t>
            </a:r>
            <a:r>
              <a:rPr lang="ru-RU" dirty="0"/>
              <a:t>над некоммутативной группой при помощи произвольного </a:t>
            </a:r>
            <a:r>
              <a:rPr lang="ru-RU" dirty="0" err="1" smtClean="0"/>
              <a:t>антиавтоморфизма</a:t>
            </a:r>
            <a:r>
              <a:rPr lang="ru-RU" dirty="0" smtClean="0"/>
              <a:t>;</a:t>
            </a:r>
            <a:endParaRPr lang="ru-RU" dirty="0"/>
          </a:p>
          <a:p>
            <a:r>
              <a:rPr lang="ru-RU" dirty="0" smtClean="0"/>
              <a:t>- </a:t>
            </a:r>
            <a:r>
              <a:rPr lang="ru-RU" dirty="0" err="1" smtClean="0"/>
              <a:t>квандла</a:t>
            </a:r>
            <a:r>
              <a:rPr lang="ru-RU" dirty="0"/>
              <a:t>, построенного при помощи обобщённого </a:t>
            </a:r>
            <a:r>
              <a:rPr lang="ru-RU" dirty="0" err="1"/>
              <a:t>квандла</a:t>
            </a:r>
            <a:r>
              <a:rPr lang="ru-RU" dirty="0"/>
              <a:t> </a:t>
            </a:r>
            <a:r>
              <a:rPr lang="ru-RU" dirty="0" err="1"/>
              <a:t>Александера</a:t>
            </a:r>
            <a:r>
              <a:rPr lang="ru-RU" dirty="0"/>
              <a:t>, заменой автоморфизма центральным </a:t>
            </a:r>
            <a:r>
              <a:rPr lang="ru-RU" dirty="0" err="1"/>
              <a:t>антиавтоморфизмом</a:t>
            </a:r>
            <a:r>
              <a:rPr lang="ru-RU" dirty="0" smtClean="0"/>
              <a:t>,;</a:t>
            </a:r>
            <a:endParaRPr lang="ru-RU" dirty="0"/>
          </a:p>
          <a:p>
            <a:r>
              <a:rPr lang="ru-RU" dirty="0" smtClean="0"/>
              <a:t>- </a:t>
            </a:r>
            <a:r>
              <a:rPr lang="ru-RU" dirty="0" err="1" smtClean="0"/>
              <a:t>квандла</a:t>
            </a:r>
            <a:r>
              <a:rPr lang="ru-RU" dirty="0" smtClean="0"/>
              <a:t> </a:t>
            </a:r>
            <a:r>
              <a:rPr lang="ru-RU" dirty="0"/>
              <a:t>над n-мерным модулем, зависящего от n(n − 1) − 1 параметров из коммутативного кольца с единицей, n ≥ 2.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71600" y="6094800"/>
            <a:ext cx="11444400" cy="25391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buClr>
                <a:srgbClr val="70AD47">
                  <a:lumMod val="75000"/>
                </a:srgbClr>
              </a:buClr>
              <a:defRPr/>
            </a:pPr>
            <a:r>
              <a:rPr lang="ru-RU" sz="1050" b="1" dirty="0" smtClean="0">
                <a:solidFill>
                  <a:srgbClr val="163470"/>
                </a:solidFill>
              </a:rPr>
              <a:t>Публикации: </a:t>
            </a:r>
            <a:r>
              <a:rPr lang="ru-RU" sz="1050" b="1" dirty="0">
                <a:solidFill>
                  <a:srgbClr val="163470"/>
                </a:solidFill>
              </a:rPr>
              <a:t> Симонов А.А., </a:t>
            </a:r>
            <a:r>
              <a:rPr lang="ru-RU" sz="1050" b="1" dirty="0" err="1">
                <a:solidFill>
                  <a:srgbClr val="163470"/>
                </a:solidFill>
              </a:rPr>
              <a:t>Нещадим</a:t>
            </a:r>
            <a:r>
              <a:rPr lang="ru-RU" sz="1050" b="1" dirty="0">
                <a:solidFill>
                  <a:srgbClr val="163470"/>
                </a:solidFill>
              </a:rPr>
              <a:t> М.В., Бородин А.Н. Конструкции </a:t>
            </a:r>
            <a:r>
              <a:rPr lang="ru-RU" sz="1050" b="1" dirty="0" err="1" smtClean="0">
                <a:solidFill>
                  <a:srgbClr val="163470"/>
                </a:solidFill>
              </a:rPr>
              <a:t>квандлов</a:t>
            </a:r>
            <a:r>
              <a:rPr lang="ru-RU" sz="1050" b="1" dirty="0" smtClean="0">
                <a:solidFill>
                  <a:srgbClr val="163470"/>
                </a:solidFill>
              </a:rPr>
              <a:t> над </a:t>
            </a:r>
            <a:r>
              <a:rPr lang="ru-RU" sz="1050" b="1" dirty="0">
                <a:solidFill>
                  <a:srgbClr val="163470"/>
                </a:solidFill>
              </a:rPr>
              <a:t>группами и </a:t>
            </a:r>
            <a:r>
              <a:rPr lang="ru-RU" sz="1050" b="1" dirty="0" smtClean="0">
                <a:solidFill>
                  <a:srgbClr val="163470"/>
                </a:solidFill>
              </a:rPr>
              <a:t>кольцами // </a:t>
            </a:r>
            <a:r>
              <a:rPr lang="ru-RU" sz="1050" b="1" dirty="0">
                <a:solidFill>
                  <a:srgbClr val="163470"/>
                </a:solidFill>
              </a:rPr>
              <a:t>Сибирский математический журнал, 2024, Т</a:t>
            </a:r>
            <a:r>
              <a:rPr lang="ru-RU" sz="1050" b="1" dirty="0" smtClean="0">
                <a:solidFill>
                  <a:srgbClr val="163470"/>
                </a:solidFill>
              </a:rPr>
              <a:t>. 65</a:t>
            </a:r>
            <a:r>
              <a:rPr lang="ru-RU" sz="1050" b="1" dirty="0">
                <a:solidFill>
                  <a:srgbClr val="163470"/>
                </a:solidFill>
              </a:rPr>
              <a:t>, № 3, с. 577–590</a:t>
            </a:r>
            <a:r>
              <a:rPr lang="ru-RU" sz="1050" b="1" dirty="0" smtClean="0">
                <a:solidFill>
                  <a:srgbClr val="163470"/>
                </a:solidFill>
              </a:rPr>
              <a:t>.</a:t>
            </a:r>
            <a:endParaRPr lang="ru-RU" sz="1050" b="1" dirty="0">
              <a:solidFill>
                <a:srgbClr val="163470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3"/>
          <a:stretch/>
        </p:blipFill>
        <p:spPr bwMode="auto">
          <a:xfrm>
            <a:off x="598867" y="2212521"/>
            <a:ext cx="4777053" cy="1072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5"/>
          <a:stretch/>
        </p:blipFill>
        <p:spPr bwMode="auto">
          <a:xfrm>
            <a:off x="479376" y="3389206"/>
            <a:ext cx="4900878" cy="1667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96558" y="5098395"/>
            <a:ext cx="4266513" cy="2616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>
                <a:srgbClr val="70AD47">
                  <a:lumMod val="75000"/>
                </a:srgbClr>
              </a:buClr>
              <a:defRPr/>
            </a:pPr>
            <a:r>
              <a:rPr lang="ru-RU" sz="1100" dirty="0" smtClean="0">
                <a:solidFill>
                  <a:srgbClr val="163470"/>
                </a:solidFill>
              </a:rPr>
              <a:t>Рис. 1. Теоремы о структуре </a:t>
            </a:r>
            <a:r>
              <a:rPr lang="ru-RU" sz="1100" dirty="0" err="1" smtClean="0">
                <a:solidFill>
                  <a:srgbClr val="163470"/>
                </a:solidFill>
              </a:rPr>
              <a:t>квандла</a:t>
            </a:r>
            <a:r>
              <a:rPr lang="ru-RU" sz="1100" dirty="0" smtClean="0">
                <a:solidFill>
                  <a:srgbClr val="163470"/>
                </a:solidFill>
              </a:rPr>
              <a:t> </a:t>
            </a:r>
            <a:endParaRPr lang="ru-RU" sz="1100" dirty="0">
              <a:solidFill>
                <a:srgbClr val="1634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7629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60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380000" y="1681200"/>
            <a:ext cx="4464000" cy="30777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ru-RU" sz="1400" b="1" i="1" u="none" strike="noStrike" kern="1200" cap="none" spc="0" normalizeH="0" baseline="0" noProof="0" dirty="0">
                <a:ln>
                  <a:noFill/>
                </a:ln>
                <a:solidFill>
                  <a:srgbClr val="1B4089"/>
                </a:solidFill>
                <a:effectLst/>
                <a:uLnTx/>
                <a:uFillTx/>
                <a:latin typeface="Calibri"/>
                <a:ea typeface="Verdana" pitchFamily="34" charset="0"/>
                <a:cs typeface="+mn-cs"/>
              </a:rPr>
              <a:t>Авторы</a:t>
            </a: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B4089"/>
                </a:solidFill>
                <a:effectLst/>
                <a:uLnTx/>
                <a:uFillTx/>
                <a:latin typeface="Calibri"/>
                <a:ea typeface="Verdana" pitchFamily="34" charset="0"/>
                <a:cs typeface="+mn-cs"/>
              </a:rPr>
              <a:t>: </a:t>
            </a:r>
            <a:r>
              <a:rPr lang="ru-RU" sz="1400" b="1" i="1" dirty="0">
                <a:solidFill>
                  <a:srgbClr val="1B4089"/>
                </a:solidFill>
                <a:ea typeface="Verdana" pitchFamily="34" charset="0"/>
              </a:rPr>
              <a:t>Е.В</a:t>
            </a:r>
            <a:r>
              <a:rPr lang="ru-RU" sz="1400" b="1" i="1" dirty="0" smtClean="0">
                <a:solidFill>
                  <a:srgbClr val="1B4089"/>
                </a:solidFill>
                <a:ea typeface="Verdana" pitchFamily="34" charset="0"/>
              </a:rPr>
              <a:t>. </a:t>
            </a:r>
            <a:r>
              <a:rPr lang="ru-RU" sz="1400" b="1" i="1" dirty="0" err="1" smtClean="0">
                <a:solidFill>
                  <a:srgbClr val="1B4089"/>
                </a:solidFill>
                <a:ea typeface="Verdana" pitchFamily="34" charset="0"/>
              </a:rPr>
              <a:t>Кайгородов</a:t>
            </a:r>
            <a:r>
              <a:rPr lang="ru-RU" sz="1400" b="1" i="1" dirty="0">
                <a:solidFill>
                  <a:srgbClr val="1B4089"/>
                </a:solidFill>
                <a:ea typeface="Verdana" pitchFamily="34" charset="0"/>
              </a:rPr>
              <a:t>, П.А</a:t>
            </a:r>
            <a:r>
              <a:rPr lang="ru-RU" sz="1400" b="1" i="1" dirty="0" smtClean="0">
                <a:solidFill>
                  <a:srgbClr val="1B4089"/>
                </a:solidFill>
                <a:ea typeface="Verdana" pitchFamily="34" charset="0"/>
              </a:rPr>
              <a:t>. Крылов</a:t>
            </a:r>
            <a:r>
              <a:rPr lang="ru-RU" sz="1400" b="1" i="1" dirty="0">
                <a:solidFill>
                  <a:srgbClr val="1B4089"/>
                </a:solidFill>
                <a:ea typeface="Verdana" pitchFamily="34" charset="0"/>
              </a:rPr>
              <a:t>, А.А. Туганбаев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srgbClr val="1B4089"/>
              </a:solidFill>
              <a:effectLst/>
              <a:uLnTx/>
              <a:uFillTx/>
              <a:latin typeface="Calibri"/>
              <a:ea typeface="Verdana" pitchFamily="34" charset="0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0955" y="5887052"/>
            <a:ext cx="10165534" cy="4154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>
            <a:defPPr>
              <a:defRPr lang="ru-RU"/>
            </a:defPPr>
            <a:lvl1pPr marL="171450" lvl="0" indent="-171450" algn="l" defTabSz="914400" rtl="0" eaLnBrk="1" latinLnBrk="0" hangingPunct="1"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 sz="9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buClr>
                <a:srgbClr val="70AD47">
                  <a:lumMod val="75000"/>
                </a:srgbClr>
              </a:buClr>
              <a:buNone/>
              <a:defRPr/>
            </a:pP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</a:rPr>
              <a:t>Публикации: </a:t>
            </a:r>
            <a:r>
              <a:rPr lang="en-US" sz="1050" b="1" i="0" dirty="0" err="1" smtClean="0">
                <a:solidFill>
                  <a:srgbClr val="163470"/>
                </a:solidFill>
              </a:rPr>
              <a:t>Kaigorodov</a:t>
            </a:r>
            <a:r>
              <a:rPr lang="ru-RU" sz="1050" b="1" i="0" dirty="0" smtClean="0">
                <a:solidFill>
                  <a:srgbClr val="163470"/>
                </a:solidFill>
              </a:rPr>
              <a:t> </a:t>
            </a:r>
            <a:r>
              <a:rPr lang="en-US" sz="1050" b="1" i="0" dirty="0" smtClean="0">
                <a:solidFill>
                  <a:srgbClr val="163470"/>
                </a:solidFill>
              </a:rPr>
              <a:t>E.V., </a:t>
            </a:r>
            <a:r>
              <a:rPr lang="en-US" sz="1050" b="1" i="0" dirty="0" err="1" smtClean="0">
                <a:solidFill>
                  <a:srgbClr val="163470"/>
                </a:solidFill>
              </a:rPr>
              <a:t>Krylov</a:t>
            </a:r>
            <a:r>
              <a:rPr lang="en-US" sz="1050" b="1" i="0" dirty="0" smtClean="0">
                <a:solidFill>
                  <a:srgbClr val="163470"/>
                </a:solidFill>
              </a:rPr>
              <a:t> P.A., </a:t>
            </a:r>
            <a:r>
              <a:rPr lang="en-US" sz="1050" b="1" i="0" dirty="0" err="1" smtClean="0">
                <a:solidFill>
                  <a:srgbClr val="163470"/>
                </a:solidFill>
              </a:rPr>
              <a:t>Tuganbaev</a:t>
            </a:r>
            <a:r>
              <a:rPr lang="en-US" sz="1050" b="1" i="0" dirty="0" smtClean="0">
                <a:solidFill>
                  <a:srgbClr val="163470"/>
                </a:solidFill>
              </a:rPr>
              <a:t> A.A</a:t>
            </a:r>
            <a:r>
              <a:rPr lang="ru-RU" sz="1050" b="1" i="0" dirty="0" smtClean="0">
                <a:solidFill>
                  <a:srgbClr val="163470"/>
                </a:solidFill>
              </a:rPr>
              <a:t>. </a:t>
            </a:r>
            <a:r>
              <a:rPr lang="en-US" sz="1050" b="1" i="0" dirty="0">
                <a:solidFill>
                  <a:srgbClr val="163470"/>
                </a:solidFill>
              </a:rPr>
              <a:t>On multiplicative </a:t>
            </a:r>
            <a:r>
              <a:rPr lang="en-US" sz="1050" b="1" i="0" dirty="0" err="1">
                <a:solidFill>
                  <a:srgbClr val="163470"/>
                </a:solidFill>
              </a:rPr>
              <a:t>automorphisms</a:t>
            </a:r>
            <a:r>
              <a:rPr lang="en-US" sz="1050" b="1" i="0" dirty="0">
                <a:solidFill>
                  <a:srgbClr val="163470"/>
                </a:solidFill>
              </a:rPr>
              <a:t> of incidence algebras</a:t>
            </a:r>
            <a:r>
              <a:rPr lang="ru-RU" sz="1050" b="1" i="0" dirty="0" smtClean="0">
                <a:solidFill>
                  <a:srgbClr val="163470"/>
                </a:solidFill>
              </a:rPr>
              <a:t>,</a:t>
            </a:r>
            <a:r>
              <a:rPr lang="en-US" sz="1050" b="1" i="0" dirty="0">
                <a:solidFill>
                  <a:srgbClr val="163470"/>
                </a:solidFill>
              </a:rPr>
              <a:t> Journal of Algebra and Its </a:t>
            </a:r>
            <a:r>
              <a:rPr lang="en-US" sz="1050" b="1" i="0" dirty="0" smtClean="0">
                <a:solidFill>
                  <a:srgbClr val="163470"/>
                </a:solidFill>
              </a:rPr>
              <a:t>Applications. Online:</a:t>
            </a:r>
            <a:r>
              <a:rPr lang="ru-RU" sz="1050" b="1" i="0" dirty="0" smtClean="0">
                <a:solidFill>
                  <a:srgbClr val="163470"/>
                </a:solidFill>
              </a:rPr>
              <a:t> 29 </a:t>
            </a:r>
            <a:r>
              <a:rPr lang="en-US" sz="1050" b="1" i="0" dirty="0" smtClean="0">
                <a:solidFill>
                  <a:srgbClr val="163470"/>
                </a:solidFill>
              </a:rPr>
              <a:t>August </a:t>
            </a:r>
            <a:r>
              <a:rPr lang="ru-RU" sz="1050" b="1" i="0" dirty="0" smtClean="0">
                <a:solidFill>
                  <a:srgbClr val="163470"/>
                </a:solidFill>
              </a:rPr>
              <a:t>2024</a:t>
            </a:r>
            <a:r>
              <a:rPr lang="en-US" sz="1050" b="1" i="0" dirty="0" smtClean="0">
                <a:solidFill>
                  <a:srgbClr val="163470"/>
                </a:solidFill>
              </a:rPr>
              <a:t>. </a:t>
            </a:r>
            <a:r>
              <a:rPr lang="ru-RU" sz="1050" b="1" i="0" dirty="0" smtClean="0">
                <a:solidFill>
                  <a:srgbClr val="163470"/>
                </a:solidFill>
              </a:rPr>
              <a:t>DOI: </a:t>
            </a:r>
            <a:r>
              <a:rPr lang="en-US" sz="1050" b="1" i="0" dirty="0">
                <a:solidFill>
                  <a:srgbClr val="163470"/>
                </a:solidFill>
              </a:rPr>
              <a:t>https://doi.org/10.1142/S0219498825503645</a:t>
            </a: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srgbClr val="163470"/>
              </a:solidFill>
              <a:effectLst/>
              <a:uLnTx/>
              <a:uFillTx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13722" y="2406688"/>
            <a:ext cx="6278976" cy="2442727"/>
          </a:xfrm>
          <a:prstGeom prst="rect">
            <a:avLst/>
          </a:prstGeom>
          <a:noFill/>
        </p:spPr>
        <p:txBody>
          <a:bodyPr vert="horz" lIns="91438" tIns="45719" rIns="91438" bIns="45719" rtlCol="0" anchor="ctr">
            <a:noAutofit/>
          </a:bodyPr>
          <a:lstStyle>
            <a:defPPr>
              <a:defRPr lang="en-US"/>
            </a:defPPr>
            <a:lvl1pPr lvl="0" indent="0" algn="just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 sz="1400">
                <a:solidFill>
                  <a:srgbClr val="163470"/>
                </a:solidFill>
                <a:latin typeface="Calibri" pitchFamily="34" charset="0"/>
              </a:defRPr>
            </a:lvl1pPr>
          </a:lstStyle>
          <a:p>
            <a:r>
              <a:rPr lang="ru-RU" dirty="0"/>
              <a:t>Доказано, что в случае конечного связного частично упорядоченного множества </a:t>
            </a:r>
            <a:r>
              <a:rPr lang="en-US" dirty="0"/>
              <a:t>X </a:t>
            </a:r>
            <a:r>
              <a:rPr lang="ru-RU" dirty="0"/>
              <a:t>подгруппа внутренних мультипликативных автоморфизмов является прямым множителем в группе мультипликативных автоморфизмов алгебры I(X,R). В качестве следствий получено несколько критериев совпадения подгруппы внутренних мультипликативных автоморфизмов с группой мультипликативных</a:t>
            </a:r>
            <a:r>
              <a:rPr lang="en-US" dirty="0"/>
              <a:t> </a:t>
            </a:r>
            <a:r>
              <a:rPr lang="ru-RU" dirty="0"/>
              <a:t>автоморфизмов.</a:t>
            </a:r>
          </a:p>
          <a:p>
            <a:r>
              <a:rPr lang="ru-RU" dirty="0"/>
              <a:t>Найдено несколько условий, при выполнении которых данный мультипликативный автоморфизм будет </a:t>
            </a:r>
            <a:r>
              <a:rPr lang="ru-RU" dirty="0" smtClean="0"/>
              <a:t>внутренним (рис. 1). </a:t>
            </a:r>
            <a:endParaRPr lang="ru-RU" dirty="0"/>
          </a:p>
          <a:p>
            <a:r>
              <a:rPr lang="ru-RU" dirty="0"/>
              <a:t>Полученные результаты полезны специалистам в общей алгебре, теории колец и алгебр инцидентности. 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16186" y="815838"/>
            <a:ext cx="11159627" cy="3416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rgbClr val="163470"/>
                </a:solidFill>
                <a:latin typeface="+mn-lt"/>
              </a:rPr>
              <a:t>О мультипликативных автоморфизмах инцидентности алгебры</a:t>
            </a:r>
            <a:endParaRPr lang="ru-RU" sz="1800" b="1" dirty="0">
              <a:solidFill>
                <a:srgbClr val="16347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280" y="2308119"/>
            <a:ext cx="3248478" cy="5525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020" y="2802699"/>
            <a:ext cx="4716000" cy="4841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373" y="3508756"/>
            <a:ext cx="3658111" cy="93358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919833" y="4633972"/>
            <a:ext cx="4111222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dirty="0" smtClean="0">
                <a:solidFill>
                  <a:srgbClr val="163470"/>
                </a:solidFill>
              </a:rPr>
              <a:t>Рис. 1. Важнейшие равенства и изоморфизмы, </a:t>
            </a:r>
            <a:br>
              <a:rPr lang="ru-RU" sz="1100" dirty="0" smtClean="0">
                <a:solidFill>
                  <a:srgbClr val="163470"/>
                </a:solidFill>
              </a:rPr>
            </a:br>
            <a:r>
              <a:rPr lang="ru-RU" sz="1100" dirty="0" smtClean="0">
                <a:solidFill>
                  <a:srgbClr val="163470"/>
                </a:solidFill>
              </a:rPr>
              <a:t>полученные авторами</a:t>
            </a:r>
            <a:endParaRPr lang="ru-RU" sz="1100" dirty="0">
              <a:solidFill>
                <a:srgbClr val="1634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7629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06"/>
            <a:ext cx="12192000" cy="686060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748000" y="1681200"/>
            <a:ext cx="3096000" cy="30777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B4089"/>
                </a:solidFill>
                <a:effectLst/>
                <a:uLnTx/>
                <a:uFillTx/>
                <a:latin typeface="Calibri"/>
                <a:ea typeface="Verdana" pitchFamily="34" charset="0"/>
                <a:cs typeface="+mn-cs"/>
              </a:rPr>
              <a:t>Автор: </a:t>
            </a:r>
            <a:r>
              <a:rPr lang="ru-RU" sz="1400" b="1" i="1" dirty="0">
                <a:solidFill>
                  <a:srgbClr val="1B4089"/>
                </a:solidFill>
                <a:ea typeface="Verdana" pitchFamily="34" charset="0"/>
              </a:rPr>
              <a:t>Е.В</a:t>
            </a:r>
            <a:r>
              <a:rPr lang="ru-RU" sz="1400" b="1" i="1" dirty="0" smtClean="0">
                <a:solidFill>
                  <a:srgbClr val="1B4089"/>
                </a:solidFill>
                <a:ea typeface="Verdana" pitchFamily="34" charset="0"/>
              </a:rPr>
              <a:t>. </a:t>
            </a:r>
            <a:r>
              <a:rPr lang="ru-RU" sz="1400" b="1" i="1" dirty="0" err="1" smtClean="0">
                <a:solidFill>
                  <a:srgbClr val="1B4089"/>
                </a:solidFill>
                <a:ea typeface="Verdana" pitchFamily="34" charset="0"/>
              </a:rPr>
              <a:t>Кайгородов</a:t>
            </a:r>
            <a:r>
              <a:rPr lang="ru-RU" sz="1400" b="1" i="1" dirty="0">
                <a:solidFill>
                  <a:srgbClr val="1B4089"/>
                </a:solidFill>
                <a:ea typeface="Verdana" pitchFamily="34" charset="0"/>
              </a:rPr>
              <a:t>, П.А. Крылов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srgbClr val="1B4089"/>
              </a:solidFill>
              <a:effectLst/>
              <a:uLnTx/>
              <a:uFillTx/>
              <a:latin typeface="Calibri"/>
              <a:ea typeface="Verdana" pitchFamily="34" charset="0"/>
              <a:cs typeface="+mn-cs"/>
            </a:endParaRPr>
          </a:p>
        </p:txBody>
      </p:sp>
      <p:sp>
        <p:nvSpPr>
          <p:cNvPr id="4" name="Заголовок 1"/>
          <p:cNvSpPr txBox="1"/>
          <p:nvPr/>
        </p:nvSpPr>
        <p:spPr>
          <a:xfrm>
            <a:off x="527720" y="803624"/>
            <a:ext cx="11136560" cy="3416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ru-RU" b="1" dirty="0">
                <a:solidFill>
                  <a:srgbClr val="163470"/>
                </a:solidFill>
              </a:rPr>
              <a:t>Кольца инцидентности и их автоморфизмы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163470"/>
              </a:solidFill>
              <a:effectLst/>
              <a:uLnTx/>
              <a:uFillTx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88768" y="2479296"/>
            <a:ext cx="6627600" cy="2152665"/>
          </a:xfrm>
          <a:prstGeom prst="rect">
            <a:avLst/>
          </a:prstGeom>
          <a:noFill/>
        </p:spPr>
        <p:txBody>
          <a:bodyPr vert="horz" lIns="91438" tIns="45719" rIns="91438" bIns="45719" rtlCol="0" anchor="ctr">
            <a:noAutofit/>
          </a:bodyPr>
          <a:lstStyle>
            <a:defPPr>
              <a:defRPr lang="en-US"/>
            </a:defPPr>
            <a:lvl1pPr lvl="0" indent="0" algn="just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 sz="1400">
                <a:solidFill>
                  <a:srgbClr val="163470"/>
                </a:solidFill>
                <a:latin typeface="Calibri" pitchFamily="34" charset="0"/>
              </a:defRPr>
            </a:lvl1pPr>
          </a:lstStyle>
          <a:p>
            <a:r>
              <a:rPr lang="ru-RU" dirty="0"/>
              <a:t>Осуществлено исследование свойств группы автоморфизмов кольца инцидентности </a:t>
            </a:r>
            <a:r>
              <a:rPr lang="ru-RU" dirty="0" err="1"/>
              <a:t>предупорядоченного</a:t>
            </a:r>
            <a:r>
              <a:rPr lang="ru-RU" dirty="0"/>
              <a:t> множества X над кольцом R. При некоторых довольно общих предположениях доказано, что всякий автоморфизм кольца является композицией внутреннего, мультипликативного, кольцевого и порядкового автоморфизмов.</a:t>
            </a:r>
          </a:p>
          <a:p>
            <a:r>
              <a:rPr lang="ru-RU" dirty="0"/>
              <a:t>Описано строение группы автоморфизмов кольца I(X,R), удовлетворяющего определенным </a:t>
            </a:r>
            <a:r>
              <a:rPr lang="ru-RU" dirty="0" smtClean="0"/>
              <a:t>условиям (рис. 1.). </a:t>
            </a:r>
            <a:endParaRPr lang="ru-RU" dirty="0"/>
          </a:p>
          <a:p>
            <a:r>
              <a:rPr lang="ru-RU" dirty="0"/>
              <a:t>Полученные результаты будут полезны специалистам в общей алгебре, теории колец и алгебр инцидентности.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19833" y="5887051"/>
            <a:ext cx="9702547" cy="41549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buClr>
                <a:srgbClr val="70AD47">
                  <a:lumMod val="75000"/>
                </a:srgbClr>
              </a:buClr>
              <a:defRPr/>
            </a:pPr>
            <a:r>
              <a:rPr lang="ru-RU" sz="1050" b="1" dirty="0" smtClean="0">
                <a:solidFill>
                  <a:srgbClr val="163470"/>
                </a:solidFill>
              </a:rPr>
              <a:t>Публикации: </a:t>
            </a:r>
            <a:r>
              <a:rPr lang="ru-RU" sz="1050" b="1" dirty="0" err="1">
                <a:solidFill>
                  <a:srgbClr val="163470"/>
                </a:solidFill>
              </a:rPr>
              <a:t>Кайгородов</a:t>
            </a:r>
            <a:r>
              <a:rPr lang="ru-RU" sz="1050" b="1" dirty="0">
                <a:solidFill>
                  <a:srgbClr val="163470"/>
                </a:solidFill>
              </a:rPr>
              <a:t> Е.В., Крылов П.А. Кольца инцидентности и </a:t>
            </a:r>
            <a:r>
              <a:rPr lang="ru-RU" sz="1050" b="1" dirty="0" smtClean="0">
                <a:solidFill>
                  <a:srgbClr val="163470"/>
                </a:solidFill>
              </a:rPr>
              <a:t>их автоморфизмы </a:t>
            </a:r>
            <a:r>
              <a:rPr lang="ru-RU" sz="1050" b="1" dirty="0">
                <a:solidFill>
                  <a:srgbClr val="163470"/>
                </a:solidFill>
              </a:rPr>
              <a:t>// Вестник Томского государственного университета. </a:t>
            </a:r>
            <a:r>
              <a:rPr lang="ru-RU" sz="1050" b="1" dirty="0" smtClean="0">
                <a:solidFill>
                  <a:srgbClr val="163470"/>
                </a:solidFill>
              </a:rPr>
              <a:t>Математика и </a:t>
            </a:r>
            <a:r>
              <a:rPr lang="ru-RU" sz="1050" b="1" dirty="0">
                <a:solidFill>
                  <a:srgbClr val="163470"/>
                </a:solidFill>
              </a:rPr>
              <a:t>механика. 2024. № 91. С. 41–50. </a:t>
            </a:r>
            <a:r>
              <a:rPr lang="ru-RU" sz="1050" b="1" dirty="0" err="1">
                <a:solidFill>
                  <a:srgbClr val="163470"/>
                </a:solidFill>
              </a:rPr>
              <a:t>doi</a:t>
            </a:r>
            <a:r>
              <a:rPr lang="ru-RU" sz="1050" b="1" dirty="0">
                <a:solidFill>
                  <a:srgbClr val="163470"/>
                </a:solidFill>
              </a:rPr>
              <a:t>: </a:t>
            </a:r>
            <a:r>
              <a:rPr lang="ru-RU" sz="1050" b="1" dirty="0" smtClean="0">
                <a:solidFill>
                  <a:srgbClr val="163470"/>
                </a:solidFill>
              </a:rPr>
              <a:t>10.17223/19988621/91/4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rcRect l="9524"/>
          <a:stretch>
            <a:fillRect/>
          </a:stretch>
        </p:blipFill>
        <p:spPr>
          <a:xfrm>
            <a:off x="982134" y="2402656"/>
            <a:ext cx="4076821" cy="9050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134" y="3400605"/>
            <a:ext cx="3991532" cy="4191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1024" y="3862380"/>
            <a:ext cx="2210108" cy="42868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919833" y="4489956"/>
            <a:ext cx="4111222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dirty="0" smtClean="0">
                <a:solidFill>
                  <a:srgbClr val="163470"/>
                </a:solidFill>
              </a:rPr>
              <a:t>Рис. 1. Важнейшие равенства и изоморфизмы, </a:t>
            </a:r>
            <a:br>
              <a:rPr lang="ru-RU" sz="1100" dirty="0" smtClean="0">
                <a:solidFill>
                  <a:srgbClr val="163470"/>
                </a:solidFill>
              </a:rPr>
            </a:br>
            <a:r>
              <a:rPr lang="ru-RU" sz="1100" dirty="0" smtClean="0">
                <a:solidFill>
                  <a:srgbClr val="163470"/>
                </a:solidFill>
              </a:rPr>
              <a:t>полученные авторами</a:t>
            </a:r>
            <a:endParaRPr lang="ru-RU" sz="1100" dirty="0">
              <a:solidFill>
                <a:srgbClr val="1634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7629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60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064000" y="1681200"/>
            <a:ext cx="3780000" cy="30777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ru-RU" sz="1400" b="1" i="1" u="none" strike="noStrike" kern="1200" cap="none" spc="0" normalizeH="0" baseline="0" noProof="0" dirty="0">
                <a:ln>
                  <a:noFill/>
                </a:ln>
                <a:solidFill>
                  <a:srgbClr val="1B4089"/>
                </a:solidFill>
                <a:effectLst/>
                <a:uLnTx/>
                <a:uFillTx/>
                <a:latin typeface="Calibri"/>
                <a:ea typeface="Verdana" pitchFamily="34" charset="0"/>
                <a:cs typeface="+mn-cs"/>
              </a:rPr>
              <a:t>Авторы</a:t>
            </a: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B4089"/>
                </a:solidFill>
                <a:effectLst/>
                <a:uLnTx/>
                <a:uFillTx/>
                <a:latin typeface="Calibri"/>
                <a:ea typeface="Verdana" pitchFamily="34" charset="0"/>
                <a:cs typeface="+mn-cs"/>
              </a:rPr>
              <a:t>: </a:t>
            </a:r>
            <a:r>
              <a:rPr lang="ru-RU" sz="1400" b="1" i="1" dirty="0">
                <a:solidFill>
                  <a:srgbClr val="1B4089"/>
                </a:solidFill>
                <a:ea typeface="Verdana" pitchFamily="34" charset="0"/>
              </a:rPr>
              <a:t>А.А</a:t>
            </a:r>
            <a:r>
              <a:rPr lang="ru-RU" sz="1400" b="1" i="1" dirty="0" smtClean="0">
                <a:solidFill>
                  <a:srgbClr val="1B4089"/>
                </a:solidFill>
                <a:ea typeface="Verdana" pitchFamily="34" charset="0"/>
              </a:rPr>
              <a:t>. </a:t>
            </a:r>
            <a:r>
              <a:rPr lang="ru-RU" sz="1400" b="1" i="1" dirty="0" err="1" smtClean="0">
                <a:solidFill>
                  <a:srgbClr val="1B4089"/>
                </a:solidFill>
                <a:ea typeface="Verdana" pitchFamily="34" charset="0"/>
              </a:rPr>
              <a:t>Темербекова</a:t>
            </a:r>
            <a:r>
              <a:rPr lang="ru-RU" sz="1400" b="1" i="1" dirty="0">
                <a:solidFill>
                  <a:srgbClr val="1B4089"/>
                </a:solidFill>
                <a:ea typeface="Verdana" pitchFamily="34" charset="0"/>
              </a:rPr>
              <a:t>, К.С. Мещерякова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srgbClr val="1B4089"/>
              </a:solidFill>
              <a:effectLst/>
              <a:uLnTx/>
              <a:uFillTx/>
              <a:latin typeface="Calibri"/>
              <a:ea typeface="Verdana" pitchFamily="34" charset="0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9153" y="5569575"/>
            <a:ext cx="9959004" cy="1061827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>
            <a:defPPr>
              <a:defRPr lang="ru-RU"/>
            </a:defPPr>
            <a:lvl1pPr marL="171450" lvl="0" indent="-171450" algn="l" defTabSz="914400" rtl="0" eaLnBrk="1" latinLnBrk="0" hangingPunct="1"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 sz="9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buClr>
                <a:srgbClr val="70AD47">
                  <a:lumMod val="75000"/>
                </a:srgbClr>
              </a:buClr>
              <a:buNone/>
              <a:defRPr/>
            </a:pP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</a:rPr>
              <a:t>Публикации:</a:t>
            </a: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</a:rPr>
              <a:t> </a:t>
            </a:r>
            <a:r>
              <a:rPr lang="ru-RU" sz="1050" b="1" i="0" dirty="0" err="1" smtClean="0">
                <a:solidFill>
                  <a:srgbClr val="163470"/>
                </a:solidFill>
              </a:rPr>
              <a:t>Темербекова</a:t>
            </a:r>
            <a:r>
              <a:rPr lang="ru-RU" sz="1050" b="1" i="0" dirty="0" smtClean="0">
                <a:solidFill>
                  <a:srgbClr val="163470"/>
                </a:solidFill>
              </a:rPr>
              <a:t> </a:t>
            </a:r>
            <a:r>
              <a:rPr lang="ru-RU" sz="1050" b="1" i="0" dirty="0">
                <a:solidFill>
                  <a:srgbClr val="163470"/>
                </a:solidFill>
              </a:rPr>
              <a:t>А.А., Мещерякова К.С., </a:t>
            </a:r>
            <a:r>
              <a:rPr lang="ru-RU" sz="1050" b="1" i="0" dirty="0" err="1" smtClean="0">
                <a:solidFill>
                  <a:srgbClr val="163470"/>
                </a:solidFill>
              </a:rPr>
              <a:t>Яндыкова</a:t>
            </a:r>
            <a:r>
              <a:rPr lang="ru-RU" sz="1050" b="1" i="0" dirty="0" smtClean="0">
                <a:solidFill>
                  <a:srgbClr val="163470"/>
                </a:solidFill>
              </a:rPr>
              <a:t> </a:t>
            </a:r>
            <a:r>
              <a:rPr lang="ru-RU" sz="1050" b="1" i="0" dirty="0">
                <a:solidFill>
                  <a:srgbClr val="163470"/>
                </a:solidFill>
              </a:rPr>
              <a:t>П.А</a:t>
            </a:r>
            <a:r>
              <a:rPr lang="ru-RU" sz="1050" b="1" i="0" dirty="0" smtClean="0">
                <a:solidFill>
                  <a:srgbClr val="163470"/>
                </a:solidFill>
              </a:rPr>
              <a:t>. Современные </a:t>
            </a:r>
            <a:r>
              <a:rPr lang="ru-RU" sz="1050" b="1" i="0" dirty="0">
                <a:solidFill>
                  <a:srgbClr val="163470"/>
                </a:solidFill>
              </a:rPr>
              <a:t>подходы к развитию графической культуры студентов вуза при нахождении геометрических мест точек (ГМТ</a:t>
            </a:r>
            <a:r>
              <a:rPr lang="ru-RU" sz="1050" b="1" i="0" dirty="0" smtClean="0">
                <a:solidFill>
                  <a:srgbClr val="163470"/>
                </a:solidFill>
              </a:rPr>
              <a:t>) // Фундаментальные </a:t>
            </a:r>
            <a:r>
              <a:rPr lang="ru-RU" sz="1050" b="1" i="0" dirty="0">
                <a:solidFill>
                  <a:srgbClr val="163470"/>
                </a:solidFill>
              </a:rPr>
              <a:t>и прикладные науки сегодня : Материалы XXXIII международной научно-практической конференции, </a:t>
            </a:r>
            <a:r>
              <a:rPr lang="ru-RU" sz="1050" b="1" i="0" dirty="0" err="1">
                <a:solidFill>
                  <a:srgbClr val="163470"/>
                </a:solidFill>
              </a:rPr>
              <a:t>Bengaluru</a:t>
            </a:r>
            <a:r>
              <a:rPr lang="ru-RU" sz="1050" b="1" i="0" dirty="0">
                <a:solidFill>
                  <a:srgbClr val="163470"/>
                </a:solidFill>
              </a:rPr>
              <a:t>, 22–23 января 2024 года. – </a:t>
            </a:r>
            <a:r>
              <a:rPr lang="ru-RU" sz="1050" b="1" i="0" dirty="0" err="1">
                <a:solidFill>
                  <a:srgbClr val="163470"/>
                </a:solidFill>
              </a:rPr>
              <a:t>Bengaluru</a:t>
            </a:r>
            <a:r>
              <a:rPr lang="ru-RU" sz="1050" b="1" i="0" dirty="0">
                <a:solidFill>
                  <a:srgbClr val="163470"/>
                </a:solidFill>
              </a:rPr>
              <a:t>: Pothi.com, 2024. – С. </a:t>
            </a:r>
            <a:r>
              <a:rPr lang="ru-RU" sz="1050" b="1" i="0" dirty="0" smtClean="0">
                <a:solidFill>
                  <a:srgbClr val="163470"/>
                </a:solidFill>
              </a:rPr>
              <a:t>87-90</a:t>
            </a:r>
            <a:r>
              <a:rPr lang="en-US" sz="1050" b="1" i="0" dirty="0" smtClean="0">
                <a:solidFill>
                  <a:srgbClr val="163470"/>
                </a:solidFill>
              </a:rPr>
              <a:t>; </a:t>
            </a:r>
            <a:endParaRPr lang="ru-RU" sz="1050" b="1" i="0" dirty="0" smtClean="0">
              <a:solidFill>
                <a:srgbClr val="163470"/>
              </a:solidFill>
            </a:endParaRPr>
          </a:p>
          <a:p>
            <a:pPr marL="0" lvl="0" indent="0" algn="just">
              <a:buClr>
                <a:srgbClr val="70AD47">
                  <a:lumMod val="75000"/>
                </a:srgbClr>
              </a:buClr>
              <a:buNone/>
              <a:defRPr/>
            </a:pPr>
            <a:r>
              <a:rPr lang="ru-RU" sz="1050" b="1" i="0" dirty="0" err="1" smtClean="0">
                <a:solidFill>
                  <a:srgbClr val="163470"/>
                </a:solidFill>
              </a:rPr>
              <a:t>Темербекова</a:t>
            </a:r>
            <a:r>
              <a:rPr lang="ru-RU" sz="1050" b="1" i="0" dirty="0" smtClean="0">
                <a:solidFill>
                  <a:srgbClr val="163470"/>
                </a:solidFill>
              </a:rPr>
              <a:t> </a:t>
            </a:r>
            <a:r>
              <a:rPr lang="ru-RU" sz="1050" b="1" i="0" dirty="0">
                <a:solidFill>
                  <a:srgbClr val="163470"/>
                </a:solidFill>
              </a:rPr>
              <a:t>А.А., Мещерякова К.С</a:t>
            </a:r>
            <a:r>
              <a:rPr lang="ru-RU" sz="1050" b="1" i="0" dirty="0" smtClean="0">
                <a:solidFill>
                  <a:srgbClr val="163470"/>
                </a:solidFill>
              </a:rPr>
              <a:t>. </a:t>
            </a:r>
            <a:r>
              <a:rPr lang="ru-RU" sz="1050" b="1" i="0" dirty="0" err="1" smtClean="0">
                <a:solidFill>
                  <a:srgbClr val="163470"/>
                </a:solidFill>
              </a:rPr>
              <a:t>Критериально</a:t>
            </a:r>
            <a:r>
              <a:rPr lang="ru-RU" sz="1050" b="1" i="0" dirty="0" smtClean="0">
                <a:solidFill>
                  <a:srgbClr val="163470"/>
                </a:solidFill>
              </a:rPr>
              <a:t>-диагностическая </a:t>
            </a:r>
            <a:r>
              <a:rPr lang="ru-RU" sz="1050" b="1" i="0" dirty="0">
                <a:solidFill>
                  <a:srgbClr val="163470"/>
                </a:solidFill>
              </a:rPr>
              <a:t>система оценки уровня развития графической культуры студентов </a:t>
            </a:r>
            <a:r>
              <a:rPr lang="ru-RU" sz="1050" b="1" i="0" dirty="0" err="1">
                <a:solidFill>
                  <a:srgbClr val="163470"/>
                </a:solidFill>
              </a:rPr>
              <a:t>бакалавриата</a:t>
            </a:r>
            <a:r>
              <a:rPr lang="ru-RU" sz="1050" b="1" i="0" dirty="0">
                <a:solidFill>
                  <a:srgbClr val="163470"/>
                </a:solidFill>
              </a:rPr>
              <a:t> по аналитической </a:t>
            </a:r>
            <a:r>
              <a:rPr lang="ru-RU" sz="1050" b="1" i="0" dirty="0" smtClean="0">
                <a:solidFill>
                  <a:srgbClr val="163470"/>
                </a:solidFill>
              </a:rPr>
              <a:t>геометрии // Всероссийские </a:t>
            </a:r>
            <a:r>
              <a:rPr lang="ru-RU" sz="1050" b="1" i="0" dirty="0">
                <a:solidFill>
                  <a:srgbClr val="163470"/>
                </a:solidFill>
              </a:rPr>
              <a:t>студенческие </a:t>
            </a:r>
            <a:r>
              <a:rPr lang="ru-RU" sz="1050" b="1" i="0" dirty="0" smtClean="0">
                <a:solidFill>
                  <a:srgbClr val="163470"/>
                </a:solidFill>
              </a:rPr>
              <a:t> Ломоносовские </a:t>
            </a:r>
            <a:r>
              <a:rPr lang="ru-RU" sz="1050" b="1" i="0" dirty="0">
                <a:solidFill>
                  <a:srgbClr val="163470"/>
                </a:solidFill>
              </a:rPr>
              <a:t>чтения - 2024 : сборник статей III Всероссийской научно-практической конференции (17 октября 2024 г.). – Петрозаводск : МЦНП «НОВАЯ НАУКА», 2024. – С. 7-14</a:t>
            </a:r>
            <a:r>
              <a:rPr lang="ru-RU" sz="1050" b="1" i="0" dirty="0" smtClean="0">
                <a:solidFill>
                  <a:srgbClr val="163470"/>
                </a:solidFill>
              </a:rPr>
              <a:t>.</a:t>
            </a: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srgbClr val="163470"/>
              </a:solidFill>
              <a:effectLst/>
              <a:uLnTx/>
              <a:uFillTx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96800" y="2273309"/>
            <a:ext cx="6627600" cy="2730760"/>
          </a:xfrm>
          <a:prstGeom prst="rect">
            <a:avLst/>
          </a:prstGeom>
          <a:noFill/>
        </p:spPr>
        <p:txBody>
          <a:bodyPr vert="horz" lIns="91438" tIns="45719" rIns="91438" bIns="45719" rtlCol="0" anchor="ctr">
            <a:noAutofit/>
          </a:bodyPr>
          <a:lstStyle>
            <a:defPPr>
              <a:defRPr lang="ru-RU"/>
            </a:defPPr>
            <a:lvl1pPr lvl="0" indent="0" algn="just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 sz="1400">
                <a:solidFill>
                  <a:srgbClr val="163470"/>
                </a:solidFill>
                <a:latin typeface="Calibri" pitchFamily="34" charset="0"/>
              </a:defRPr>
            </a:lvl1pPr>
          </a:lstStyle>
          <a:p>
            <a:r>
              <a:rPr lang="ru-RU" dirty="0"/>
              <a:t>Обосновывается значимость графической культуры обучающегося как важного компонента математического образования в процессе подготовки специалиста в вузе. </a:t>
            </a:r>
          </a:p>
          <a:p>
            <a:r>
              <a:rPr lang="ru-RU" dirty="0"/>
              <a:t>Разработана </a:t>
            </a:r>
            <a:r>
              <a:rPr lang="ru-RU" dirty="0" err="1"/>
              <a:t>критериально</a:t>
            </a:r>
            <a:r>
              <a:rPr lang="ru-RU" dirty="0"/>
              <a:t>-диагностическая система оценивания её уровня для студентов </a:t>
            </a:r>
            <a:r>
              <a:rPr lang="ru-RU" dirty="0" err="1"/>
              <a:t>бакалавриата</a:t>
            </a:r>
            <a:r>
              <a:rPr lang="ru-RU" dirty="0"/>
              <a:t> в процессе изучения геометрии, обеспечивающая систематическое использование обратной связи для оценки результатов и дальнейшей коррекции и управления процессом обучения (рис.1). Приведены примеры использования программы </a:t>
            </a:r>
            <a:r>
              <a:rPr lang="en-US" dirty="0" err="1"/>
              <a:t>GeoGebra</a:t>
            </a:r>
            <a:r>
              <a:rPr lang="ru-RU" dirty="0"/>
              <a:t>.</a:t>
            </a:r>
            <a:r>
              <a:rPr lang="en-US" dirty="0"/>
              <a:t> </a:t>
            </a:r>
            <a:r>
              <a:rPr lang="ru-RU" dirty="0"/>
              <a:t>Разработаны интерактивные модули в системе </a:t>
            </a:r>
            <a:r>
              <a:rPr lang="en-US" dirty="0"/>
              <a:t>Moodle</a:t>
            </a:r>
            <a:r>
              <a:rPr lang="ru-RU" dirty="0"/>
              <a:t> с динамическими моделями. Доказано, что в процессе обучения в вузе студенты включаются в различные виды учебной коммуникации, что связано с более ярко выраженной профессиональной направленностью.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928118" y="963184"/>
            <a:ext cx="11136561" cy="3416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rgbClr val="163470"/>
                </a:solidFill>
                <a:latin typeface="+mn-lt"/>
              </a:rPr>
              <a:t>Развитие графической культуры студентов при изучении аналитической геометрии </a:t>
            </a:r>
            <a:endParaRPr lang="ru-RU" sz="1800" b="1" dirty="0">
              <a:solidFill>
                <a:srgbClr val="16347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rcRect l="12500" t="18831" r="10775" b="10048"/>
          <a:stretch>
            <a:fillRect/>
          </a:stretch>
        </p:blipFill>
        <p:spPr>
          <a:xfrm>
            <a:off x="604165" y="1804560"/>
            <a:ext cx="4407364" cy="30614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759153" y="4946194"/>
            <a:ext cx="4097388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altLang="ru-RU" sz="1100" dirty="0" smtClean="0">
                <a:solidFill>
                  <a:srgbClr val="16347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Рис. 1. Фрагмент теста модульной программы по </a:t>
            </a:r>
            <a:endParaRPr lang="en-US" altLang="ru-RU" sz="1100" dirty="0" smtClean="0">
              <a:solidFill>
                <a:srgbClr val="16347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1100" dirty="0" smtClean="0">
                <a:solidFill>
                  <a:srgbClr val="16347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аналитической геометрии в системе </a:t>
            </a:r>
            <a:r>
              <a:rPr lang="en-US" altLang="ru-RU" sz="1100" dirty="0" smtClean="0">
                <a:solidFill>
                  <a:srgbClr val="16347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Moodle</a:t>
            </a:r>
            <a:endParaRPr lang="ru-RU" sz="1100" dirty="0">
              <a:solidFill>
                <a:srgbClr val="1634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7629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60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234418" y="1373424"/>
            <a:ext cx="4680000" cy="30777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ru-RU" sz="1400" b="1" i="1" u="none" strike="noStrike" kern="1200" cap="none" spc="0" normalizeH="0" baseline="0" noProof="0" dirty="0">
                <a:ln>
                  <a:noFill/>
                </a:ln>
                <a:solidFill>
                  <a:srgbClr val="1B4089"/>
                </a:solidFill>
                <a:effectLst/>
                <a:uLnTx/>
                <a:uFillTx/>
                <a:latin typeface="Calibri"/>
                <a:ea typeface="Verdana" pitchFamily="34" charset="0"/>
                <a:cs typeface="+mn-cs"/>
              </a:rPr>
              <a:t>Авторы</a:t>
            </a: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B4089"/>
                </a:solidFill>
                <a:effectLst/>
                <a:uLnTx/>
                <a:uFillTx/>
                <a:latin typeface="Calibri"/>
                <a:ea typeface="Verdana" pitchFamily="34" charset="0"/>
                <a:cs typeface="+mn-cs"/>
              </a:rPr>
              <a:t>: </a:t>
            </a:r>
            <a:r>
              <a:rPr lang="ru-RU" sz="1400" b="1" i="1" dirty="0">
                <a:solidFill>
                  <a:srgbClr val="1B4089"/>
                </a:solidFill>
                <a:ea typeface="Verdana" pitchFamily="34" charset="0"/>
              </a:rPr>
              <a:t>А.А</a:t>
            </a:r>
            <a:r>
              <a:rPr lang="ru-RU" sz="1400" b="1" i="1" dirty="0" smtClean="0">
                <a:solidFill>
                  <a:srgbClr val="1B4089"/>
                </a:solidFill>
                <a:ea typeface="Verdana" pitchFamily="34" charset="0"/>
              </a:rPr>
              <a:t>. </a:t>
            </a:r>
            <a:r>
              <a:rPr lang="ru-RU" sz="1400" b="1" i="1" dirty="0" err="1" smtClean="0">
                <a:solidFill>
                  <a:srgbClr val="1B4089"/>
                </a:solidFill>
                <a:ea typeface="Verdana" pitchFamily="34" charset="0"/>
              </a:rPr>
              <a:t>Темербекова</a:t>
            </a: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B4089"/>
                </a:solidFill>
                <a:effectLst/>
                <a:uLnTx/>
                <a:uFillTx/>
                <a:latin typeface="Calibri"/>
                <a:ea typeface="Verdana" pitchFamily="34" charset="0"/>
                <a:cs typeface="+mn-cs"/>
              </a:rPr>
              <a:t>,  </a:t>
            </a:r>
            <a:r>
              <a:rPr kumimoji="0" lang="ru-RU" sz="1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1B4089"/>
                </a:solidFill>
                <a:effectLst/>
                <a:uLnTx/>
                <a:uFillTx/>
                <a:latin typeface="Calibri"/>
                <a:ea typeface="Verdana" pitchFamily="34" charset="0"/>
                <a:cs typeface="+mn-cs"/>
              </a:rPr>
              <a:t>Айым</a:t>
            </a: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B4089"/>
                </a:solidFill>
                <a:effectLst/>
                <a:uLnTx/>
                <a:uFillTx/>
                <a:latin typeface="Calibri"/>
                <a:ea typeface="Verdana" pitchFamily="34" charset="0"/>
                <a:cs typeface="+mn-cs"/>
              </a:rPr>
              <a:t> </a:t>
            </a:r>
            <a:r>
              <a:rPr kumimoji="0" lang="ru-RU" sz="1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1B4089"/>
                </a:solidFill>
                <a:effectLst/>
                <a:uLnTx/>
                <a:uFillTx/>
                <a:latin typeface="Calibri"/>
                <a:ea typeface="Verdana" pitchFamily="34" charset="0"/>
                <a:cs typeface="+mn-cs"/>
              </a:rPr>
              <a:t>Есейкызы</a:t>
            </a: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B4089"/>
                </a:solidFill>
                <a:effectLst/>
                <a:uLnTx/>
                <a:uFillTx/>
                <a:latin typeface="Calibri"/>
                <a:ea typeface="Verdana" pitchFamily="34" charset="0"/>
                <a:cs typeface="+mn-cs"/>
              </a:rPr>
              <a:t> (Казахстан)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srgbClr val="1B4089"/>
              </a:solidFill>
              <a:effectLst/>
              <a:uLnTx/>
              <a:uFillTx/>
              <a:latin typeface="Calibri"/>
              <a:ea typeface="Verdana" pitchFamily="34" charset="0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28186" y="5905605"/>
            <a:ext cx="9620523" cy="738662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>
            <a:defPPr>
              <a:defRPr lang="ru-RU"/>
            </a:defPPr>
            <a:lvl1pPr marL="171450" lvl="0" indent="-171450" algn="l" defTabSz="914400" rtl="0" eaLnBrk="1" latinLnBrk="0" hangingPunct="1"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 sz="9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buClr>
                <a:srgbClr val="70AD47">
                  <a:lumMod val="75000"/>
                </a:srgbClr>
              </a:buClr>
              <a:buNone/>
              <a:defRPr/>
            </a:pP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</a:rPr>
              <a:t>Публикации:</a:t>
            </a:r>
            <a:r>
              <a:rPr kumimoji="0" lang="ru-RU" sz="1050" b="1" i="0" u="none" strike="noStrike" kern="1200" cap="none" spc="0" normalizeH="0" noProof="0" dirty="0" smtClean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</a:rPr>
              <a:t> </a:t>
            </a:r>
            <a:r>
              <a:rPr lang="ru-RU" sz="1050" b="1" i="0" dirty="0" smtClean="0">
                <a:solidFill>
                  <a:srgbClr val="163470"/>
                </a:solidFill>
              </a:rPr>
              <a:t>Карасева </a:t>
            </a:r>
            <a:r>
              <a:rPr lang="ru-RU" sz="1050" b="1" i="0" dirty="0">
                <a:solidFill>
                  <a:srgbClr val="163470"/>
                </a:solidFill>
              </a:rPr>
              <a:t>Л. Н., </a:t>
            </a:r>
            <a:r>
              <a:rPr lang="ru-RU" sz="1050" b="1" i="0" dirty="0" err="1">
                <a:solidFill>
                  <a:srgbClr val="163470"/>
                </a:solidFill>
              </a:rPr>
              <a:t>Темербекова</a:t>
            </a:r>
            <a:r>
              <a:rPr lang="ru-RU" sz="1050" b="1" i="0" dirty="0">
                <a:solidFill>
                  <a:srgbClr val="163470"/>
                </a:solidFill>
              </a:rPr>
              <a:t>, А. А. </a:t>
            </a:r>
            <a:r>
              <a:rPr lang="ru-RU" sz="1050" b="1" i="0" dirty="0" err="1">
                <a:solidFill>
                  <a:srgbClr val="163470"/>
                </a:solidFill>
              </a:rPr>
              <a:t>Смагулов</a:t>
            </a:r>
            <a:r>
              <a:rPr lang="ru-RU" sz="1050" b="1" i="0" dirty="0">
                <a:solidFill>
                  <a:srgbClr val="163470"/>
                </a:solidFill>
              </a:rPr>
              <a:t> Е.Ж. 1С:Образование как новая цифровая технология в современном образовании // Ценностные ориентации молодежи в условиях модернизации современного общества : материалы Всероссийской с международным участием научно-практической конференции, посвященной 75-летию Горно-Алтайского государственного университета 15 февраля 2024 г. / Горно-Алтайский государственный </a:t>
            </a:r>
            <a:r>
              <a:rPr lang="ru-RU" sz="1050" b="1" i="0" dirty="0" smtClean="0">
                <a:solidFill>
                  <a:srgbClr val="163470"/>
                </a:solidFill>
              </a:rPr>
              <a:t>университет; </a:t>
            </a:r>
            <a:r>
              <a:rPr lang="ru-RU" sz="1050" b="1" i="0" dirty="0">
                <a:solidFill>
                  <a:srgbClr val="163470"/>
                </a:solidFill>
              </a:rPr>
              <a:t>под редакцией Г. Ю. Лизуновой. – Горно-Алтайск : БИЦ ГАГУ, 2024. – 425 с. – Текст : электронный. – С. 420-424</a:t>
            </a:r>
            <a:r>
              <a:rPr lang="ru-RU" sz="1050" b="1" i="0" dirty="0" smtClean="0">
                <a:solidFill>
                  <a:srgbClr val="163470"/>
                </a:solidFill>
              </a:rPr>
              <a:t>.</a:t>
            </a: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srgbClr val="163470"/>
              </a:solidFill>
              <a:effectLst/>
              <a:uLnTx/>
              <a:uFillTx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56157" y="2227332"/>
            <a:ext cx="5748000" cy="3235979"/>
          </a:xfrm>
          <a:prstGeom prst="rect">
            <a:avLst/>
          </a:prstGeom>
          <a:noFill/>
        </p:spPr>
        <p:txBody>
          <a:bodyPr vert="horz" lIns="91438" tIns="45719" rIns="91438" bIns="45719" rtlCol="0" anchor="ctr">
            <a:noAutofit/>
          </a:bodyPr>
          <a:lstStyle>
            <a:defPPr>
              <a:defRPr lang="ru-RU"/>
            </a:defPPr>
            <a:lvl1pPr lvl="0" indent="0" algn="just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 sz="1400">
                <a:solidFill>
                  <a:srgbClr val="163470"/>
                </a:solidFill>
                <a:latin typeface="Calibri" pitchFamily="34" charset="0"/>
              </a:defRPr>
            </a:lvl1pPr>
          </a:lstStyle>
          <a:p>
            <a:endParaRPr lang="ru-RU" dirty="0"/>
          </a:p>
          <a:p>
            <a:r>
              <a:rPr lang="ru-RU" dirty="0"/>
              <a:t>Реализована научная идея использования блочного программирования как средства развития навыков логического мышления у будущих учителей математики. </a:t>
            </a:r>
            <a:endParaRPr lang="ru-RU" dirty="0" smtClean="0"/>
          </a:p>
          <a:p>
            <a:r>
              <a:rPr lang="ru-RU" dirty="0" smtClean="0"/>
              <a:t>Положительная </a:t>
            </a:r>
            <a:r>
              <a:rPr lang="ru-RU" dirty="0"/>
              <a:t>динамика полученных эмпирических данных свидетельствует о возросшей вовлеченности участников экспериментальной группы в понимание логических структур и мотивации обучения. </a:t>
            </a:r>
            <a:endParaRPr lang="ru-RU" dirty="0" smtClean="0"/>
          </a:p>
          <a:p>
            <a:r>
              <a:rPr lang="ru-RU" dirty="0" smtClean="0"/>
              <a:t>Полученные </a:t>
            </a:r>
            <a:r>
              <a:rPr lang="ru-RU" dirty="0"/>
              <a:t>результаты раскрывают перспективность педагогического инструмента в  преподавания математики в современном образовании. Значимое улучшение показателей логического мышления в экспериментальной группе подтверждается высоким значением t-статистики (–7.35) и уровнем значимости p &lt; 0,001. В контрольной группе изменения оказались статистически незначимыми, с t-статистикой –1.74 и p-значением 0.094. </a:t>
            </a:r>
            <a:endParaRPr lang="ru-RU" dirty="0" smtClean="0"/>
          </a:p>
          <a:p>
            <a:r>
              <a:rPr lang="ru-RU" dirty="0" smtClean="0"/>
              <a:t>Приведенный </a:t>
            </a:r>
            <a:r>
              <a:rPr lang="ru-RU" dirty="0"/>
              <a:t>выше анализ полученных экспериментальных данных подтверждает эффективность инновационного процесса на базе блочного программирования.</a:t>
            </a:r>
          </a:p>
          <a:p>
            <a:r>
              <a:rPr lang="ru-RU" dirty="0"/>
              <a:t>.</a:t>
            </a:r>
          </a:p>
          <a:p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803657" y="714083"/>
            <a:ext cx="11136561" cy="5909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rgbClr val="163470"/>
                </a:solidFill>
                <a:latin typeface="+mn-lt"/>
              </a:rPr>
              <a:t>Развитие логического мышления у будущих учителей математики посредством </a:t>
            </a:r>
            <a:br>
              <a:rPr lang="ru-RU" sz="1800" b="1" dirty="0" smtClean="0">
                <a:solidFill>
                  <a:srgbClr val="163470"/>
                </a:solidFill>
                <a:latin typeface="+mn-lt"/>
              </a:rPr>
            </a:br>
            <a:r>
              <a:rPr lang="ru-RU" sz="1800" b="1" dirty="0" smtClean="0">
                <a:solidFill>
                  <a:srgbClr val="163470"/>
                </a:solidFill>
                <a:latin typeface="+mn-lt"/>
              </a:rPr>
              <a:t>блочного программирования</a:t>
            </a:r>
            <a:endParaRPr lang="ru-RU" sz="1800" b="1" dirty="0">
              <a:solidFill>
                <a:srgbClr val="163470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6889554"/>
              </p:ext>
            </p:extLst>
          </p:nvPr>
        </p:nvGraphicFramePr>
        <p:xfrm>
          <a:off x="586539" y="1835087"/>
          <a:ext cx="5365444" cy="29119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2958">
                  <a:extLst>
                    <a:ext uri="{9D8B030D-6E8A-4147-A177-3AD203B41FA5}">
                      <a16:colId xmlns:a16="http://schemas.microsoft.com/office/drawing/2014/main" xmlns="" val="3806381422"/>
                    </a:ext>
                  </a:extLst>
                </a:gridCol>
                <a:gridCol w="584877">
                  <a:extLst>
                    <a:ext uri="{9D8B030D-6E8A-4147-A177-3AD203B41FA5}">
                      <a16:colId xmlns:a16="http://schemas.microsoft.com/office/drawing/2014/main" xmlns="" val="931339519"/>
                    </a:ext>
                  </a:extLst>
                </a:gridCol>
                <a:gridCol w="377620">
                  <a:extLst>
                    <a:ext uri="{9D8B030D-6E8A-4147-A177-3AD203B41FA5}">
                      <a16:colId xmlns:a16="http://schemas.microsoft.com/office/drawing/2014/main" xmlns="" val="1542605190"/>
                    </a:ext>
                  </a:extLst>
                </a:gridCol>
                <a:gridCol w="367128">
                  <a:extLst>
                    <a:ext uri="{9D8B030D-6E8A-4147-A177-3AD203B41FA5}">
                      <a16:colId xmlns:a16="http://schemas.microsoft.com/office/drawing/2014/main" xmlns="" val="3655315623"/>
                    </a:ext>
                  </a:extLst>
                </a:gridCol>
                <a:gridCol w="388108">
                  <a:extLst>
                    <a:ext uri="{9D8B030D-6E8A-4147-A177-3AD203B41FA5}">
                      <a16:colId xmlns:a16="http://schemas.microsoft.com/office/drawing/2014/main" xmlns="" val="4222964611"/>
                    </a:ext>
                  </a:extLst>
                </a:gridCol>
                <a:gridCol w="454707">
                  <a:extLst>
                    <a:ext uri="{9D8B030D-6E8A-4147-A177-3AD203B41FA5}">
                      <a16:colId xmlns:a16="http://schemas.microsoft.com/office/drawing/2014/main" xmlns="" val="1515618837"/>
                    </a:ext>
                  </a:extLst>
                </a:gridCol>
                <a:gridCol w="437282">
                  <a:extLst>
                    <a:ext uri="{9D8B030D-6E8A-4147-A177-3AD203B41FA5}">
                      <a16:colId xmlns:a16="http://schemas.microsoft.com/office/drawing/2014/main" xmlns="" val="4054722649"/>
                    </a:ext>
                  </a:extLst>
                </a:gridCol>
                <a:gridCol w="356478">
                  <a:extLst>
                    <a:ext uri="{9D8B030D-6E8A-4147-A177-3AD203B41FA5}">
                      <a16:colId xmlns:a16="http://schemas.microsoft.com/office/drawing/2014/main" xmlns="" val="1693779154"/>
                    </a:ext>
                  </a:extLst>
                </a:gridCol>
                <a:gridCol w="448766">
                  <a:extLst>
                    <a:ext uri="{9D8B030D-6E8A-4147-A177-3AD203B41FA5}">
                      <a16:colId xmlns:a16="http://schemas.microsoft.com/office/drawing/2014/main" xmlns="" val="1122799694"/>
                    </a:ext>
                  </a:extLst>
                </a:gridCol>
                <a:gridCol w="488760">
                  <a:extLst>
                    <a:ext uri="{9D8B030D-6E8A-4147-A177-3AD203B41FA5}">
                      <a16:colId xmlns:a16="http://schemas.microsoft.com/office/drawing/2014/main" xmlns="" val="113806766"/>
                    </a:ext>
                  </a:extLst>
                </a:gridCol>
                <a:gridCol w="488760">
                  <a:extLst>
                    <a:ext uri="{9D8B030D-6E8A-4147-A177-3AD203B41FA5}">
                      <a16:colId xmlns:a16="http://schemas.microsoft.com/office/drawing/2014/main" xmlns="" val="1858420176"/>
                    </a:ext>
                  </a:extLst>
                </a:gridCol>
              </a:tblGrid>
              <a:tr h="65761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Навык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 dirty="0">
                          <a:effectLst/>
                        </a:rPr>
                        <a:t>логического мышления</a:t>
                      </a:r>
                      <a:endParaRPr lang="ru-RU" sz="9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>
                          <a:effectLst/>
                        </a:rPr>
                        <a:t>Среднее изменение</a:t>
                      </a:r>
                      <a:endParaRPr lang="ru-RU" sz="90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>
                          <a:effectLst/>
                        </a:rPr>
                        <a:t>Стандартное отклонение изменения</a:t>
                      </a:r>
                      <a:endParaRPr lang="ru-RU" sz="90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t-значение</a:t>
                      </a:r>
                      <a:endParaRPr lang="ru-RU" sz="9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>
                          <a:effectLst/>
                        </a:rPr>
                        <a:t>Степени свободы (df)</a:t>
                      </a:r>
                      <a:endParaRPr lang="ru-RU" sz="90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p-значение</a:t>
                      </a:r>
                      <a:endParaRPr lang="ru-RU" sz="900" dirty="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59815582"/>
                  </a:ext>
                </a:extLst>
              </a:tr>
              <a:tr h="1872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 dirty="0">
                          <a:solidFill>
                            <a:srgbClr val="163470"/>
                          </a:solidFill>
                          <a:effectLst/>
                        </a:rPr>
                        <a:t>ЭГ</a:t>
                      </a:r>
                      <a:endParaRPr lang="ru-RU" sz="900" dirty="0">
                        <a:solidFill>
                          <a:srgbClr val="163470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rgbClr val="163470"/>
                          </a:solidFill>
                          <a:effectLst/>
                        </a:rPr>
                        <a:t>КГ</a:t>
                      </a:r>
                      <a:endParaRPr lang="ru-RU" sz="900">
                        <a:solidFill>
                          <a:srgbClr val="163470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rgbClr val="163470"/>
                          </a:solidFill>
                          <a:effectLst/>
                        </a:rPr>
                        <a:t>ЭГ</a:t>
                      </a:r>
                      <a:endParaRPr lang="ru-RU" sz="900">
                        <a:solidFill>
                          <a:srgbClr val="163470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rgbClr val="163470"/>
                          </a:solidFill>
                          <a:effectLst/>
                        </a:rPr>
                        <a:t>КГ</a:t>
                      </a:r>
                      <a:endParaRPr lang="ru-RU" sz="900">
                        <a:solidFill>
                          <a:srgbClr val="163470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rgbClr val="163470"/>
                          </a:solidFill>
                          <a:effectLst/>
                        </a:rPr>
                        <a:t>ЭГ</a:t>
                      </a:r>
                      <a:endParaRPr lang="ru-RU" sz="900">
                        <a:solidFill>
                          <a:srgbClr val="163470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rgbClr val="163470"/>
                          </a:solidFill>
                          <a:effectLst/>
                        </a:rPr>
                        <a:t>КГ</a:t>
                      </a:r>
                      <a:endParaRPr lang="ru-RU" sz="900">
                        <a:solidFill>
                          <a:srgbClr val="163470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rgbClr val="163470"/>
                          </a:solidFill>
                          <a:effectLst/>
                        </a:rPr>
                        <a:t>ЭГ</a:t>
                      </a:r>
                      <a:endParaRPr lang="ru-RU" sz="900">
                        <a:solidFill>
                          <a:srgbClr val="163470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rgbClr val="163470"/>
                          </a:solidFill>
                          <a:effectLst/>
                        </a:rPr>
                        <a:t>КГ</a:t>
                      </a:r>
                      <a:endParaRPr lang="ru-RU" sz="900">
                        <a:solidFill>
                          <a:srgbClr val="163470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rgbClr val="163470"/>
                          </a:solidFill>
                          <a:effectLst/>
                        </a:rPr>
                        <a:t>ЭГ</a:t>
                      </a:r>
                      <a:endParaRPr lang="ru-RU" sz="900">
                        <a:solidFill>
                          <a:srgbClr val="163470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rgbClr val="163470"/>
                          </a:solidFill>
                          <a:effectLst/>
                        </a:rPr>
                        <a:t>КГ</a:t>
                      </a:r>
                      <a:endParaRPr lang="ru-RU" sz="900">
                        <a:solidFill>
                          <a:srgbClr val="163470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924356842"/>
                  </a:ext>
                </a:extLst>
              </a:tr>
              <a:tr h="2877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>
                          <a:effectLst/>
                        </a:rPr>
                        <a:t>Сохранение</a:t>
                      </a:r>
                      <a:endParaRPr lang="ru-RU" sz="90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58420"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rgbClr val="163470"/>
                          </a:solidFill>
                          <a:effectLst/>
                        </a:rPr>
                        <a:t>+17</a:t>
                      </a:r>
                      <a:endParaRPr lang="ru-RU" sz="900">
                        <a:solidFill>
                          <a:srgbClr val="163470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58420"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rgbClr val="163470"/>
                          </a:solidFill>
                          <a:effectLst/>
                        </a:rPr>
                        <a:t>+3</a:t>
                      </a:r>
                      <a:endParaRPr lang="ru-RU" sz="900">
                        <a:solidFill>
                          <a:srgbClr val="163470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58420"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 dirty="0">
                          <a:solidFill>
                            <a:srgbClr val="163470"/>
                          </a:solidFill>
                          <a:effectLst/>
                        </a:rPr>
                        <a:t>3.5</a:t>
                      </a:r>
                      <a:endParaRPr lang="ru-RU" sz="900" dirty="0">
                        <a:solidFill>
                          <a:srgbClr val="163470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58420"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rgbClr val="163470"/>
                          </a:solidFill>
                          <a:effectLst/>
                        </a:rPr>
                        <a:t>2.1</a:t>
                      </a:r>
                      <a:endParaRPr lang="ru-RU" sz="900">
                        <a:solidFill>
                          <a:srgbClr val="163470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58420"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rgbClr val="163470"/>
                          </a:solidFill>
                          <a:effectLst/>
                        </a:rPr>
                        <a:t>8.66</a:t>
                      </a:r>
                      <a:endParaRPr lang="ru-RU" sz="900">
                        <a:solidFill>
                          <a:srgbClr val="163470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58420"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rgbClr val="163470"/>
                          </a:solidFill>
                          <a:effectLst/>
                        </a:rPr>
                        <a:t>2.55</a:t>
                      </a:r>
                      <a:endParaRPr lang="ru-RU" sz="900">
                        <a:solidFill>
                          <a:srgbClr val="163470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58420"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rgbClr val="163470"/>
                          </a:solidFill>
                          <a:effectLst/>
                        </a:rPr>
                        <a:t>23</a:t>
                      </a:r>
                      <a:endParaRPr lang="ru-RU" sz="900">
                        <a:solidFill>
                          <a:srgbClr val="163470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58420"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rgbClr val="163470"/>
                          </a:solidFill>
                          <a:effectLst/>
                        </a:rPr>
                        <a:t>23</a:t>
                      </a:r>
                      <a:endParaRPr lang="ru-RU" sz="900">
                        <a:solidFill>
                          <a:srgbClr val="163470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0160"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rgbClr val="163470"/>
                          </a:solidFill>
                          <a:effectLst/>
                        </a:rPr>
                        <a:t>&lt; 0.001</a:t>
                      </a:r>
                      <a:endParaRPr lang="ru-RU" sz="900">
                        <a:solidFill>
                          <a:srgbClr val="163470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58420"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rgbClr val="163470"/>
                          </a:solidFill>
                          <a:effectLst/>
                        </a:rPr>
                        <a:t>0.018</a:t>
                      </a:r>
                      <a:endParaRPr lang="ru-RU" sz="900">
                        <a:solidFill>
                          <a:srgbClr val="163470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024361872"/>
                  </a:ext>
                </a:extLst>
              </a:tr>
              <a:tr h="2877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>
                          <a:effectLst/>
                        </a:rPr>
                        <a:t>Классификация</a:t>
                      </a:r>
                      <a:endParaRPr lang="ru-RU" sz="90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58420"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rgbClr val="163470"/>
                          </a:solidFill>
                          <a:effectLst/>
                        </a:rPr>
                        <a:t>+17</a:t>
                      </a:r>
                      <a:endParaRPr lang="ru-RU" sz="900">
                        <a:solidFill>
                          <a:srgbClr val="163470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58420"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rgbClr val="163470"/>
                          </a:solidFill>
                          <a:effectLst/>
                        </a:rPr>
                        <a:t>+3</a:t>
                      </a:r>
                      <a:endParaRPr lang="ru-RU" sz="900">
                        <a:solidFill>
                          <a:srgbClr val="163470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58420"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rgbClr val="163470"/>
                          </a:solidFill>
                          <a:effectLst/>
                        </a:rPr>
                        <a:t>3.2</a:t>
                      </a:r>
                      <a:endParaRPr lang="ru-RU" sz="900">
                        <a:solidFill>
                          <a:srgbClr val="163470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58420"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 dirty="0">
                          <a:solidFill>
                            <a:srgbClr val="163470"/>
                          </a:solidFill>
                          <a:effectLst/>
                        </a:rPr>
                        <a:t>1.9</a:t>
                      </a:r>
                      <a:endParaRPr lang="ru-RU" sz="900" dirty="0">
                        <a:solidFill>
                          <a:srgbClr val="163470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58420"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 dirty="0">
                          <a:solidFill>
                            <a:srgbClr val="163470"/>
                          </a:solidFill>
                          <a:effectLst/>
                        </a:rPr>
                        <a:t>9.47</a:t>
                      </a:r>
                      <a:endParaRPr lang="ru-RU" sz="900" dirty="0">
                        <a:solidFill>
                          <a:srgbClr val="163470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58420"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rgbClr val="163470"/>
                          </a:solidFill>
                          <a:effectLst/>
                        </a:rPr>
                        <a:t>2.82</a:t>
                      </a:r>
                      <a:endParaRPr lang="ru-RU" sz="900">
                        <a:solidFill>
                          <a:srgbClr val="163470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58420"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rgbClr val="163470"/>
                          </a:solidFill>
                          <a:effectLst/>
                        </a:rPr>
                        <a:t>23</a:t>
                      </a:r>
                      <a:endParaRPr lang="ru-RU" sz="900">
                        <a:solidFill>
                          <a:srgbClr val="163470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58420"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rgbClr val="163470"/>
                          </a:solidFill>
                          <a:effectLst/>
                        </a:rPr>
                        <a:t>23</a:t>
                      </a:r>
                      <a:endParaRPr lang="ru-RU" sz="900">
                        <a:solidFill>
                          <a:srgbClr val="163470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0160"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rgbClr val="163470"/>
                          </a:solidFill>
                          <a:effectLst/>
                        </a:rPr>
                        <a:t>&lt; 0.001</a:t>
                      </a:r>
                      <a:endParaRPr lang="ru-RU" sz="900">
                        <a:solidFill>
                          <a:srgbClr val="163470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58420"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 dirty="0">
                          <a:solidFill>
                            <a:srgbClr val="163470"/>
                          </a:solidFill>
                          <a:effectLst/>
                        </a:rPr>
                        <a:t>0.009</a:t>
                      </a:r>
                      <a:endParaRPr lang="ru-RU" sz="900" dirty="0">
                        <a:solidFill>
                          <a:srgbClr val="163470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103701809"/>
                  </a:ext>
                </a:extLst>
              </a:tr>
              <a:tr h="3653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>
                          <a:effectLst/>
                        </a:rPr>
                        <a:t>Пропорциональное рассуждение</a:t>
                      </a:r>
                      <a:endParaRPr lang="ru-RU" sz="90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58420"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rgbClr val="163470"/>
                          </a:solidFill>
                          <a:effectLst/>
                        </a:rPr>
                        <a:t>+18</a:t>
                      </a:r>
                      <a:endParaRPr lang="ru-RU" sz="900">
                        <a:solidFill>
                          <a:srgbClr val="163470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58420"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rgbClr val="163470"/>
                          </a:solidFill>
                          <a:effectLst/>
                        </a:rPr>
                        <a:t>+3</a:t>
                      </a:r>
                      <a:endParaRPr lang="ru-RU" sz="900">
                        <a:solidFill>
                          <a:srgbClr val="163470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58420"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rgbClr val="163470"/>
                          </a:solidFill>
                          <a:effectLst/>
                        </a:rPr>
                        <a:t>2.8</a:t>
                      </a:r>
                      <a:endParaRPr lang="ru-RU" sz="900">
                        <a:solidFill>
                          <a:srgbClr val="163470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58420"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rgbClr val="163470"/>
                          </a:solidFill>
                          <a:effectLst/>
                        </a:rPr>
                        <a:t>2.3</a:t>
                      </a:r>
                      <a:endParaRPr lang="ru-RU" sz="900">
                        <a:solidFill>
                          <a:srgbClr val="163470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58420"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rgbClr val="163470"/>
                          </a:solidFill>
                          <a:effectLst/>
                        </a:rPr>
                        <a:t>11.43</a:t>
                      </a:r>
                      <a:endParaRPr lang="ru-RU" sz="900">
                        <a:solidFill>
                          <a:srgbClr val="163470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58420"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 dirty="0">
                          <a:solidFill>
                            <a:srgbClr val="163470"/>
                          </a:solidFill>
                          <a:effectLst/>
                        </a:rPr>
                        <a:t>2.33</a:t>
                      </a:r>
                      <a:endParaRPr lang="ru-RU" sz="900" dirty="0">
                        <a:solidFill>
                          <a:srgbClr val="163470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58420"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 dirty="0">
                          <a:solidFill>
                            <a:srgbClr val="163470"/>
                          </a:solidFill>
                          <a:effectLst/>
                        </a:rPr>
                        <a:t>23</a:t>
                      </a:r>
                      <a:endParaRPr lang="ru-RU" sz="900" dirty="0">
                        <a:solidFill>
                          <a:srgbClr val="163470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58420"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rgbClr val="163470"/>
                          </a:solidFill>
                          <a:effectLst/>
                        </a:rPr>
                        <a:t>23</a:t>
                      </a:r>
                      <a:endParaRPr lang="ru-RU" sz="900">
                        <a:solidFill>
                          <a:srgbClr val="163470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0160"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rgbClr val="163470"/>
                          </a:solidFill>
                          <a:effectLst/>
                        </a:rPr>
                        <a:t>&lt; 0.001</a:t>
                      </a:r>
                      <a:endParaRPr lang="ru-RU" sz="900">
                        <a:solidFill>
                          <a:srgbClr val="163470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58420"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 dirty="0">
                          <a:solidFill>
                            <a:srgbClr val="163470"/>
                          </a:solidFill>
                          <a:effectLst/>
                        </a:rPr>
                        <a:t>0.029</a:t>
                      </a:r>
                      <a:endParaRPr lang="ru-RU" sz="900" dirty="0">
                        <a:solidFill>
                          <a:srgbClr val="163470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576168097"/>
                  </a:ext>
                </a:extLst>
              </a:tr>
              <a:tr h="3653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>
                          <a:effectLst/>
                        </a:rPr>
                        <a:t>Контроль переменных</a:t>
                      </a:r>
                      <a:endParaRPr lang="ru-RU" sz="90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58420"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rgbClr val="163470"/>
                          </a:solidFill>
                          <a:effectLst/>
                        </a:rPr>
                        <a:t>+18</a:t>
                      </a:r>
                      <a:endParaRPr lang="ru-RU" sz="900">
                        <a:solidFill>
                          <a:srgbClr val="163470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58420"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rgbClr val="163470"/>
                          </a:solidFill>
                          <a:effectLst/>
                        </a:rPr>
                        <a:t>+3</a:t>
                      </a:r>
                      <a:endParaRPr lang="ru-RU" sz="900">
                        <a:solidFill>
                          <a:srgbClr val="163470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58420"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rgbClr val="163470"/>
                          </a:solidFill>
                          <a:effectLst/>
                        </a:rPr>
                        <a:t>3.0</a:t>
                      </a:r>
                      <a:endParaRPr lang="ru-RU" sz="900">
                        <a:solidFill>
                          <a:srgbClr val="163470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58420"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rgbClr val="163470"/>
                          </a:solidFill>
                          <a:effectLst/>
                        </a:rPr>
                        <a:t>2.4</a:t>
                      </a:r>
                      <a:endParaRPr lang="ru-RU" sz="900">
                        <a:solidFill>
                          <a:srgbClr val="163470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58420"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rgbClr val="163470"/>
                          </a:solidFill>
                          <a:effectLst/>
                        </a:rPr>
                        <a:t>10.67</a:t>
                      </a:r>
                      <a:endParaRPr lang="ru-RU" sz="900">
                        <a:solidFill>
                          <a:srgbClr val="163470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58420"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rgbClr val="163470"/>
                          </a:solidFill>
                          <a:effectLst/>
                        </a:rPr>
                        <a:t>2.25</a:t>
                      </a:r>
                      <a:endParaRPr lang="ru-RU" sz="900">
                        <a:solidFill>
                          <a:srgbClr val="163470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58420"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rgbClr val="163470"/>
                          </a:solidFill>
                          <a:effectLst/>
                        </a:rPr>
                        <a:t>23</a:t>
                      </a:r>
                      <a:endParaRPr lang="ru-RU" sz="900">
                        <a:solidFill>
                          <a:srgbClr val="163470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58420"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 dirty="0">
                          <a:solidFill>
                            <a:srgbClr val="163470"/>
                          </a:solidFill>
                          <a:effectLst/>
                        </a:rPr>
                        <a:t>23</a:t>
                      </a:r>
                      <a:endParaRPr lang="ru-RU" sz="900" dirty="0">
                        <a:solidFill>
                          <a:srgbClr val="163470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0160"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 dirty="0">
                          <a:solidFill>
                            <a:srgbClr val="163470"/>
                          </a:solidFill>
                          <a:effectLst/>
                        </a:rPr>
                        <a:t>&lt; 0.001</a:t>
                      </a:r>
                      <a:endParaRPr lang="ru-RU" sz="900" dirty="0">
                        <a:solidFill>
                          <a:srgbClr val="163470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58420"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rgbClr val="163470"/>
                          </a:solidFill>
                          <a:effectLst/>
                        </a:rPr>
                        <a:t>0.034</a:t>
                      </a:r>
                      <a:endParaRPr lang="ru-RU" sz="900">
                        <a:solidFill>
                          <a:srgbClr val="163470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703814946"/>
                  </a:ext>
                </a:extLst>
              </a:tr>
              <a:tr h="3653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>
                          <a:effectLst/>
                        </a:rPr>
                        <a:t>Рассуждение о вероятностях</a:t>
                      </a:r>
                      <a:endParaRPr lang="ru-RU" sz="90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58420"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rgbClr val="163470"/>
                          </a:solidFill>
                          <a:effectLst/>
                        </a:rPr>
                        <a:t>+18</a:t>
                      </a:r>
                      <a:endParaRPr lang="ru-RU" sz="900">
                        <a:solidFill>
                          <a:srgbClr val="163470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58420"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rgbClr val="163470"/>
                          </a:solidFill>
                          <a:effectLst/>
                        </a:rPr>
                        <a:t>+3</a:t>
                      </a:r>
                      <a:endParaRPr lang="ru-RU" sz="900">
                        <a:solidFill>
                          <a:srgbClr val="163470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58420"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rgbClr val="163470"/>
                          </a:solidFill>
                          <a:effectLst/>
                        </a:rPr>
                        <a:t>3.1</a:t>
                      </a:r>
                      <a:endParaRPr lang="ru-RU" sz="900">
                        <a:solidFill>
                          <a:srgbClr val="163470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58420"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rgbClr val="163470"/>
                          </a:solidFill>
                          <a:effectLst/>
                        </a:rPr>
                        <a:t>2.0</a:t>
                      </a:r>
                      <a:endParaRPr lang="ru-RU" sz="900">
                        <a:solidFill>
                          <a:srgbClr val="163470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58420"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rgbClr val="163470"/>
                          </a:solidFill>
                          <a:effectLst/>
                        </a:rPr>
                        <a:t>10.32</a:t>
                      </a:r>
                      <a:endParaRPr lang="ru-RU" sz="900">
                        <a:solidFill>
                          <a:srgbClr val="163470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58420"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rgbClr val="163470"/>
                          </a:solidFill>
                          <a:effectLst/>
                        </a:rPr>
                        <a:t>2.68</a:t>
                      </a:r>
                      <a:endParaRPr lang="ru-RU" sz="900">
                        <a:solidFill>
                          <a:srgbClr val="163470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58420"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rgbClr val="163470"/>
                          </a:solidFill>
                          <a:effectLst/>
                        </a:rPr>
                        <a:t>23</a:t>
                      </a:r>
                      <a:endParaRPr lang="ru-RU" sz="900">
                        <a:solidFill>
                          <a:srgbClr val="163470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58420"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rgbClr val="163470"/>
                          </a:solidFill>
                          <a:effectLst/>
                        </a:rPr>
                        <a:t>23</a:t>
                      </a:r>
                      <a:endParaRPr lang="ru-RU" sz="900">
                        <a:solidFill>
                          <a:srgbClr val="163470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0160"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 dirty="0">
                          <a:solidFill>
                            <a:srgbClr val="163470"/>
                          </a:solidFill>
                          <a:effectLst/>
                        </a:rPr>
                        <a:t>&lt; 0.001</a:t>
                      </a:r>
                      <a:endParaRPr lang="ru-RU" sz="900" dirty="0">
                        <a:solidFill>
                          <a:srgbClr val="163470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58420"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 dirty="0">
                          <a:solidFill>
                            <a:srgbClr val="163470"/>
                          </a:solidFill>
                          <a:effectLst/>
                        </a:rPr>
                        <a:t>0.013</a:t>
                      </a:r>
                      <a:endParaRPr lang="ru-RU" sz="900" dirty="0">
                        <a:solidFill>
                          <a:srgbClr val="163470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651926360"/>
                  </a:ext>
                </a:extLst>
              </a:tr>
              <a:tr h="2877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>
                          <a:effectLst/>
                        </a:rPr>
                        <a:t>Корреляция</a:t>
                      </a:r>
                      <a:endParaRPr lang="ru-RU" sz="900"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58420"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rgbClr val="163470"/>
                          </a:solidFill>
                          <a:effectLst/>
                        </a:rPr>
                        <a:t>+17</a:t>
                      </a:r>
                      <a:endParaRPr lang="ru-RU" sz="900">
                        <a:solidFill>
                          <a:srgbClr val="163470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58420"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rgbClr val="163470"/>
                          </a:solidFill>
                          <a:effectLst/>
                        </a:rPr>
                        <a:t>+3</a:t>
                      </a:r>
                      <a:endParaRPr lang="ru-RU" sz="900">
                        <a:solidFill>
                          <a:srgbClr val="163470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58420"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rgbClr val="163470"/>
                          </a:solidFill>
                          <a:effectLst/>
                        </a:rPr>
                        <a:t>3.6</a:t>
                      </a:r>
                      <a:endParaRPr lang="ru-RU" sz="900">
                        <a:solidFill>
                          <a:srgbClr val="163470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58420"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rgbClr val="163470"/>
                          </a:solidFill>
                          <a:effectLst/>
                        </a:rPr>
                        <a:t>2.2</a:t>
                      </a:r>
                      <a:endParaRPr lang="ru-RU" sz="900">
                        <a:solidFill>
                          <a:srgbClr val="163470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58420"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rgbClr val="163470"/>
                          </a:solidFill>
                          <a:effectLst/>
                        </a:rPr>
                        <a:t>8.42</a:t>
                      </a:r>
                      <a:endParaRPr lang="ru-RU" sz="900">
                        <a:solidFill>
                          <a:srgbClr val="163470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58420"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rgbClr val="163470"/>
                          </a:solidFill>
                          <a:effectLst/>
                        </a:rPr>
                        <a:t>2.45</a:t>
                      </a:r>
                      <a:endParaRPr lang="ru-RU" sz="900">
                        <a:solidFill>
                          <a:srgbClr val="163470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58420"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rgbClr val="163470"/>
                          </a:solidFill>
                          <a:effectLst/>
                        </a:rPr>
                        <a:t>23</a:t>
                      </a:r>
                      <a:endParaRPr lang="ru-RU" sz="900">
                        <a:solidFill>
                          <a:srgbClr val="163470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58420"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rgbClr val="163470"/>
                          </a:solidFill>
                          <a:effectLst/>
                        </a:rPr>
                        <a:t>23</a:t>
                      </a:r>
                      <a:endParaRPr lang="ru-RU" sz="900">
                        <a:solidFill>
                          <a:srgbClr val="163470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0160"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>
                          <a:solidFill>
                            <a:srgbClr val="163470"/>
                          </a:solidFill>
                          <a:effectLst/>
                        </a:rPr>
                        <a:t>&lt; 0.001</a:t>
                      </a:r>
                      <a:endParaRPr lang="ru-RU" sz="900">
                        <a:solidFill>
                          <a:srgbClr val="163470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58420"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900" dirty="0">
                          <a:solidFill>
                            <a:srgbClr val="163470"/>
                          </a:solidFill>
                          <a:effectLst/>
                        </a:rPr>
                        <a:t>0.022</a:t>
                      </a:r>
                      <a:endParaRPr lang="ru-RU" sz="900" dirty="0">
                        <a:solidFill>
                          <a:srgbClr val="163470"/>
                        </a:solidFill>
                        <a:effectLst/>
                        <a:latin typeface="Calibri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312723974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23391" y="4881959"/>
            <a:ext cx="5328591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altLang="ru-RU" sz="1100" dirty="0" smtClean="0">
                <a:solidFill>
                  <a:srgbClr val="16347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Рис. 1. Динамика развития навыков логического мышления студентов посредством блочного программирования</a:t>
            </a:r>
            <a:r>
              <a:rPr lang="ru-RU" sz="1100" dirty="0">
                <a:solidFill>
                  <a:srgbClr val="163470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6661169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60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380000" y="1527312"/>
            <a:ext cx="4464000" cy="30777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ru-RU" sz="1400" b="1" i="1" u="none" strike="noStrike" kern="1200" cap="none" spc="0" normalizeH="0" baseline="0" noProof="0" dirty="0">
                <a:ln>
                  <a:noFill/>
                </a:ln>
                <a:solidFill>
                  <a:srgbClr val="1B4089"/>
                </a:solidFill>
                <a:effectLst/>
                <a:uLnTx/>
                <a:uFillTx/>
                <a:latin typeface="Calibri"/>
                <a:ea typeface="Verdana" pitchFamily="34" charset="0"/>
                <a:cs typeface="+mn-cs"/>
              </a:rPr>
              <a:t>Авторы</a:t>
            </a: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B4089"/>
                </a:solidFill>
                <a:effectLst/>
                <a:uLnTx/>
                <a:uFillTx/>
                <a:latin typeface="Calibri"/>
                <a:ea typeface="Verdana" pitchFamily="34" charset="0"/>
                <a:cs typeface="+mn-cs"/>
              </a:rPr>
              <a:t>: </a:t>
            </a:r>
            <a:r>
              <a:rPr lang="ru-RU" sz="1400" b="1" i="1" dirty="0">
                <a:solidFill>
                  <a:srgbClr val="1B4089"/>
                </a:solidFill>
                <a:ea typeface="Verdana" pitchFamily="34" charset="0"/>
              </a:rPr>
              <a:t>А.А</a:t>
            </a:r>
            <a:r>
              <a:rPr lang="ru-RU" sz="1400" b="1" i="1" dirty="0" smtClean="0">
                <a:solidFill>
                  <a:srgbClr val="1B4089"/>
                </a:solidFill>
                <a:ea typeface="Verdana" pitchFamily="34" charset="0"/>
              </a:rPr>
              <a:t>. </a:t>
            </a:r>
            <a:r>
              <a:rPr lang="ru-RU" sz="1400" b="1" i="1" dirty="0" err="1" smtClean="0">
                <a:solidFill>
                  <a:srgbClr val="1B4089"/>
                </a:solidFill>
                <a:ea typeface="Verdana" pitchFamily="34" charset="0"/>
              </a:rPr>
              <a:t>Темербекова</a:t>
            </a: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B4089"/>
                </a:solidFill>
                <a:effectLst/>
                <a:uLnTx/>
                <a:uFillTx/>
                <a:latin typeface="Calibri"/>
                <a:ea typeface="Verdana" pitchFamily="34" charset="0"/>
                <a:cs typeface="+mn-cs"/>
              </a:rPr>
              <a:t>, </a:t>
            </a:r>
            <a:r>
              <a:rPr lang="ru-RU" sz="1400" b="1" i="1" dirty="0">
                <a:solidFill>
                  <a:srgbClr val="1B4089"/>
                </a:solidFill>
                <a:ea typeface="Verdana" pitchFamily="34" charset="0"/>
              </a:rPr>
              <a:t>Л.Р. </a:t>
            </a:r>
            <a:r>
              <a:rPr lang="ru-RU" sz="1400" b="1" i="1" dirty="0" err="1">
                <a:solidFill>
                  <a:srgbClr val="1B4089"/>
                </a:solidFill>
                <a:ea typeface="Verdana" pitchFamily="34" charset="0"/>
              </a:rPr>
              <a:t>Зиязиева</a:t>
            </a:r>
            <a:r>
              <a:rPr lang="ru-RU" sz="1400" b="1" i="1" dirty="0">
                <a:solidFill>
                  <a:srgbClr val="1B4089"/>
                </a:solidFill>
                <a:ea typeface="Verdana" pitchFamily="34" charset="0"/>
              </a:rPr>
              <a:t> </a:t>
            </a:r>
            <a:r>
              <a:rPr lang="ru-RU" sz="1400" b="1" i="1" dirty="0" smtClean="0">
                <a:solidFill>
                  <a:srgbClr val="1B4089"/>
                </a:solidFill>
                <a:latin typeface="Calibri"/>
                <a:ea typeface="Verdana" pitchFamily="34" charset="0"/>
              </a:rPr>
              <a:t>(Казахстан)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srgbClr val="1B4089"/>
              </a:solidFill>
              <a:effectLst/>
              <a:uLnTx/>
              <a:uFillTx/>
              <a:latin typeface="Calibri"/>
              <a:ea typeface="Verdana" pitchFamily="34" charset="0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3503" y="5643387"/>
            <a:ext cx="10317586" cy="900244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>
            <a:defPPr>
              <a:defRPr lang="ru-RU"/>
            </a:defPPr>
            <a:lvl1pPr marL="171450" lvl="0" indent="-171450" algn="l" defTabSz="914400" rtl="0" eaLnBrk="1" latinLnBrk="0" hangingPunct="1"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 sz="9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buClr>
                <a:srgbClr val="70AD47">
                  <a:lumMod val="75000"/>
                </a:srgbClr>
              </a:buClr>
              <a:buNone/>
              <a:defRPr/>
            </a:pP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</a:rPr>
              <a:t>Публикации:</a:t>
            </a:r>
            <a:r>
              <a:rPr kumimoji="0" lang="ru-RU" sz="1050" b="1" i="0" u="none" strike="noStrike" kern="1200" cap="none" spc="0" normalizeH="0" noProof="0" dirty="0" smtClean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</a:rPr>
              <a:t> </a:t>
            </a:r>
            <a:r>
              <a:rPr lang="ru-RU" sz="1050" b="1" i="0" dirty="0" err="1" smtClean="0">
                <a:solidFill>
                  <a:srgbClr val="163470"/>
                </a:solidFill>
              </a:rPr>
              <a:t>Зиязиева</a:t>
            </a:r>
            <a:r>
              <a:rPr lang="ru-RU" sz="1050" b="1" i="0" dirty="0" smtClean="0">
                <a:solidFill>
                  <a:srgbClr val="163470"/>
                </a:solidFill>
              </a:rPr>
              <a:t> </a:t>
            </a:r>
            <a:r>
              <a:rPr lang="ru-RU" sz="1050" b="1" i="0" dirty="0">
                <a:solidFill>
                  <a:srgbClr val="163470"/>
                </a:solidFill>
              </a:rPr>
              <a:t>Л. Р.,  </a:t>
            </a:r>
            <a:r>
              <a:rPr lang="ru-RU" sz="1050" b="1" i="0" dirty="0" err="1">
                <a:solidFill>
                  <a:srgbClr val="163470"/>
                </a:solidFill>
              </a:rPr>
              <a:t>Темербекова</a:t>
            </a:r>
            <a:r>
              <a:rPr lang="ru-RU" sz="1050" b="1" i="0" dirty="0">
                <a:solidFill>
                  <a:srgbClr val="163470"/>
                </a:solidFill>
              </a:rPr>
              <a:t> А. А., </a:t>
            </a:r>
            <a:r>
              <a:rPr lang="ru-RU" sz="1050" b="1" i="0" dirty="0" err="1">
                <a:solidFill>
                  <a:srgbClr val="163470"/>
                </a:solidFill>
              </a:rPr>
              <a:t>Карнаух</a:t>
            </a:r>
            <a:r>
              <a:rPr lang="ru-RU" sz="1050" b="1" i="0" dirty="0">
                <a:solidFill>
                  <a:srgbClr val="163470"/>
                </a:solidFill>
              </a:rPr>
              <a:t> И. Е. Использование электронных образовательных ресурсов для развития графической культуры учащихся // Информация и образование: границы коммуникаций INFO’24: сборник научных трудов. № 16(24).   С. </a:t>
            </a:r>
            <a:r>
              <a:rPr lang="ru-RU" sz="1050" b="1" i="0" dirty="0" smtClean="0">
                <a:solidFill>
                  <a:srgbClr val="163470"/>
                </a:solidFill>
              </a:rPr>
              <a:t>400–401</a:t>
            </a:r>
            <a:r>
              <a:rPr lang="en-US" sz="1050" b="1" i="0" dirty="0" smtClean="0">
                <a:solidFill>
                  <a:srgbClr val="163470"/>
                </a:solidFill>
              </a:rPr>
              <a:t>; </a:t>
            </a:r>
            <a:endParaRPr lang="ru-RU" sz="1050" b="1" i="0" dirty="0" smtClean="0">
              <a:solidFill>
                <a:srgbClr val="163470"/>
              </a:solidFill>
            </a:endParaRPr>
          </a:p>
          <a:p>
            <a:pPr marL="0" lvl="0" indent="0" algn="just">
              <a:buClr>
                <a:srgbClr val="70AD47">
                  <a:lumMod val="75000"/>
                </a:srgbClr>
              </a:buClr>
              <a:buNone/>
              <a:defRPr/>
            </a:pPr>
            <a:r>
              <a:rPr lang="ru-RU" sz="1050" b="1" i="0" dirty="0" err="1" smtClean="0">
                <a:solidFill>
                  <a:srgbClr val="163470"/>
                </a:solidFill>
              </a:rPr>
              <a:t>Зиязиева</a:t>
            </a:r>
            <a:r>
              <a:rPr lang="ru-RU" sz="1050" b="1" i="0" dirty="0">
                <a:solidFill>
                  <a:srgbClr val="163470"/>
                </a:solidFill>
              </a:rPr>
              <a:t>, Л. Р. Использование инновационных технологий в процессе организации самостоятельной̆ работы студентов / Л. Р. </a:t>
            </a:r>
            <a:r>
              <a:rPr lang="ru-RU" sz="1050" b="1" i="0" dirty="0" err="1">
                <a:solidFill>
                  <a:srgbClr val="163470"/>
                </a:solidFill>
              </a:rPr>
              <a:t>Зиязиева</a:t>
            </a:r>
            <a:r>
              <a:rPr lang="ru-RU" sz="1050" b="1" i="0" dirty="0">
                <a:solidFill>
                  <a:srgbClr val="163470"/>
                </a:solidFill>
              </a:rPr>
              <a:t>, А. А. </a:t>
            </a:r>
            <a:r>
              <a:rPr lang="ru-RU" sz="1050" b="1" i="0" dirty="0" err="1">
                <a:solidFill>
                  <a:srgbClr val="163470"/>
                </a:solidFill>
              </a:rPr>
              <a:t>Темербекова</a:t>
            </a:r>
            <a:r>
              <a:rPr lang="ru-RU" sz="1050" b="1" i="0" dirty="0">
                <a:solidFill>
                  <a:srgbClr val="163470"/>
                </a:solidFill>
              </a:rPr>
              <a:t> // Международная </a:t>
            </a:r>
            <a:r>
              <a:rPr lang="ru-RU" sz="1050" b="1" i="0" dirty="0" smtClean="0">
                <a:solidFill>
                  <a:srgbClr val="163470"/>
                </a:solidFill>
              </a:rPr>
              <a:t>научно-практическая </a:t>
            </a:r>
            <a:r>
              <a:rPr lang="ru-RU" sz="1050" b="1" i="0" dirty="0">
                <a:solidFill>
                  <a:srgbClr val="163470"/>
                </a:solidFill>
              </a:rPr>
              <a:t>конференция «Глобальная наука и инновация 2024 : Центральная Азия». – № 22. – Апрель 2024. Серия «Педагогические науки». – Астана, 2024. – Т. V. – С. </a:t>
            </a:r>
            <a:r>
              <a:rPr lang="ru-RU" sz="1050" b="1" i="0" dirty="0" smtClean="0">
                <a:solidFill>
                  <a:srgbClr val="163470"/>
                </a:solidFill>
              </a:rPr>
              <a:t>16-18</a:t>
            </a: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srgbClr val="163470"/>
              </a:solidFill>
              <a:effectLst/>
              <a:uLnTx/>
              <a:uFillTx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0" y="2104686"/>
            <a:ext cx="5748000" cy="3018792"/>
          </a:xfrm>
          <a:prstGeom prst="rect">
            <a:avLst/>
          </a:prstGeom>
          <a:noFill/>
        </p:spPr>
        <p:txBody>
          <a:bodyPr vert="horz" lIns="91438" tIns="45719" rIns="91438" bIns="45719" rtlCol="0" anchor="ctr">
            <a:noAutofit/>
          </a:bodyPr>
          <a:lstStyle>
            <a:defPPr>
              <a:defRPr lang="ru-RU"/>
            </a:defPPr>
            <a:lvl1pPr lvl="0" indent="0" algn="just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 sz="1400">
                <a:solidFill>
                  <a:srgbClr val="163470"/>
                </a:solidFill>
                <a:latin typeface="Calibri" pitchFamily="34" charset="0"/>
              </a:defRPr>
            </a:lvl1pPr>
          </a:lstStyle>
          <a:p>
            <a:endParaRPr lang="ru-RU" dirty="0"/>
          </a:p>
          <a:p>
            <a:r>
              <a:rPr lang="ru-RU" dirty="0"/>
              <a:t>Выявлены и обоснованы особенности формирования готовности студентов вуза к самостоятельной работе в условиях федеральных образовательных и профессиональных стандартов; определена структура бенчмаркинг-технологии; на основе системного, деятельностного и компетентностного и аксиологического подходов; разработана модель  и определены педагогические условия, способствующие формированию исследуемого качества: внедрение в учебный процесс образовательных платформ с предметным содержанием; участие работодателей в обсуждении образовательных программ;  мониторинг и изучение динамики готовности к самостоятельной работе на основе педагогической </a:t>
            </a:r>
            <a:r>
              <a:rPr lang="ru-RU" dirty="0" smtClean="0"/>
              <a:t>диагностики (рис. 1). </a:t>
            </a:r>
          </a:p>
          <a:p>
            <a:r>
              <a:rPr lang="ru-RU" dirty="0" smtClean="0"/>
              <a:t>Сравнительный </a:t>
            </a:r>
            <a:r>
              <a:rPr lang="ru-RU" dirty="0"/>
              <a:t>анализ формирования готовности студентов вуза к самостоятельной работе показал, что эффективность предложенной педагогической модели посредством инновационного механизма  бенчмаркинг-технологии.</a:t>
            </a:r>
          </a:p>
          <a:p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27720" y="838837"/>
            <a:ext cx="11136560" cy="5909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err="1" smtClean="0">
                <a:solidFill>
                  <a:srgbClr val="163470"/>
                </a:solidFill>
                <a:latin typeface="+mn-lt"/>
                <a:ea typeface="+mn-ea"/>
                <a:cs typeface="+mn-cs"/>
              </a:rPr>
              <a:t>Бенчмаркинг</a:t>
            </a:r>
            <a:r>
              <a:rPr lang="ru-RU" sz="1800" b="1" dirty="0" smtClean="0">
                <a:solidFill>
                  <a:srgbClr val="163470"/>
                </a:solidFill>
                <a:latin typeface="+mn-lt"/>
                <a:ea typeface="+mn-ea"/>
                <a:cs typeface="+mn-cs"/>
              </a:rPr>
              <a:t>-технология как средство развития готовности студентов  </a:t>
            </a:r>
            <a:br>
              <a:rPr lang="ru-RU" sz="1800" b="1" dirty="0" smtClean="0">
                <a:solidFill>
                  <a:srgbClr val="163470"/>
                </a:solidFill>
                <a:latin typeface="+mn-lt"/>
                <a:ea typeface="+mn-ea"/>
                <a:cs typeface="+mn-cs"/>
              </a:rPr>
            </a:br>
            <a:r>
              <a:rPr lang="ru-RU" sz="1800" b="1" dirty="0" smtClean="0">
                <a:solidFill>
                  <a:srgbClr val="163470"/>
                </a:solidFill>
                <a:latin typeface="+mn-lt"/>
                <a:ea typeface="+mn-ea"/>
                <a:cs typeface="+mn-cs"/>
              </a:rPr>
              <a:t>к самостоятельной деятельности</a:t>
            </a:r>
            <a:endParaRPr lang="ru-RU" sz="1800" b="1" dirty="0">
              <a:solidFill>
                <a:srgbClr val="16347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Диаграмма 6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7720" y="2132856"/>
            <a:ext cx="5184576" cy="258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66635" y="4869159"/>
            <a:ext cx="4906746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altLang="ru-RU" sz="1100" dirty="0" smtClean="0">
                <a:solidFill>
                  <a:srgbClr val="16347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Рис. 1. Динамика </a:t>
            </a:r>
            <a:r>
              <a:rPr lang="ru-RU" sz="1100" dirty="0" err="1" smtClean="0">
                <a:solidFill>
                  <a:srgbClr val="163470"/>
                </a:solidFill>
              </a:rPr>
              <a:t>сформированности</a:t>
            </a:r>
            <a:r>
              <a:rPr lang="ru-RU" sz="1100" dirty="0" smtClean="0">
                <a:solidFill>
                  <a:srgbClr val="163470"/>
                </a:solidFill>
              </a:rPr>
              <a:t> </a:t>
            </a:r>
            <a:r>
              <a:rPr lang="ru-RU" sz="1100" dirty="0">
                <a:solidFill>
                  <a:srgbClr val="163470"/>
                </a:solidFill>
              </a:rPr>
              <a:t>самостоятельной работы студентов вуза посредством </a:t>
            </a:r>
            <a:r>
              <a:rPr lang="ru-RU" sz="1100" dirty="0" err="1" smtClean="0">
                <a:solidFill>
                  <a:srgbClr val="163470"/>
                </a:solidFill>
              </a:rPr>
              <a:t>бенчмаркинг</a:t>
            </a:r>
            <a:r>
              <a:rPr lang="ru-RU" sz="1100" dirty="0" smtClean="0">
                <a:solidFill>
                  <a:srgbClr val="163470"/>
                </a:solidFill>
              </a:rPr>
              <a:t>-технологии</a:t>
            </a:r>
            <a:r>
              <a:rPr lang="ru-RU" sz="1100" dirty="0">
                <a:solidFill>
                  <a:srgbClr val="163470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6661169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60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220000" y="1466741"/>
            <a:ext cx="6618689" cy="52321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>
              <a:defRPr/>
            </a:pP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B4089"/>
                </a:solidFill>
                <a:effectLst/>
                <a:uLnTx/>
                <a:uFillTx/>
                <a:latin typeface="Calibri"/>
                <a:ea typeface="Verdana" pitchFamily="34" charset="0"/>
                <a:cs typeface="+mn-cs"/>
              </a:rPr>
              <a:t>Авторы</a:t>
            </a:r>
            <a:r>
              <a:rPr lang="ru-RU" sz="1400" b="1" i="1" dirty="0" smtClean="0">
                <a:solidFill>
                  <a:srgbClr val="1B4089"/>
                </a:solidFill>
                <a:ea typeface="Verdana" pitchFamily="34" charset="0"/>
              </a:rPr>
              <a:t>: И.А. Таскина</a:t>
            </a:r>
            <a:r>
              <a:rPr lang="ru-RU" sz="1400" b="1" i="1" dirty="0">
                <a:solidFill>
                  <a:srgbClr val="1B4089"/>
                </a:solidFill>
                <a:ea typeface="Verdana" pitchFamily="34" charset="0"/>
              </a:rPr>
              <a:t>, Г.Ю</a:t>
            </a:r>
            <a:r>
              <a:rPr lang="ru-RU" sz="1400" b="1" i="1" dirty="0" smtClean="0">
                <a:solidFill>
                  <a:srgbClr val="1B4089"/>
                </a:solidFill>
                <a:ea typeface="Verdana" pitchFamily="34" charset="0"/>
              </a:rPr>
              <a:t>. Лизунова</a:t>
            </a:r>
            <a:r>
              <a:rPr lang="ru-RU" sz="1400" b="1" i="1" dirty="0">
                <a:solidFill>
                  <a:srgbClr val="1B4089"/>
                </a:solidFill>
                <a:ea typeface="Verdana" pitchFamily="34" charset="0"/>
              </a:rPr>
              <a:t>, Е.Ю</a:t>
            </a:r>
            <a:r>
              <a:rPr lang="ru-RU" sz="1400" b="1" i="1" dirty="0" smtClean="0">
                <a:solidFill>
                  <a:srgbClr val="1B4089"/>
                </a:solidFill>
                <a:ea typeface="Verdana" pitchFamily="34" charset="0"/>
              </a:rPr>
              <a:t>. Кудрявцева</a:t>
            </a:r>
            <a:r>
              <a:rPr lang="ru-RU" sz="1400" b="1" i="1" dirty="0">
                <a:solidFill>
                  <a:srgbClr val="1B4089"/>
                </a:solidFill>
                <a:ea typeface="Verdana" pitchFamily="34" charset="0"/>
              </a:rPr>
              <a:t>, </a:t>
            </a:r>
            <a:endParaRPr lang="ru-RU" sz="1400" b="1" i="1" dirty="0" smtClean="0">
              <a:solidFill>
                <a:srgbClr val="1B4089"/>
              </a:solidFill>
              <a:ea typeface="Verdana" pitchFamily="34" charset="0"/>
            </a:endParaRPr>
          </a:p>
          <a:p>
            <a:pPr lvl="0" algn="r">
              <a:defRPr/>
            </a:pPr>
            <a:r>
              <a:rPr lang="ru-RU" sz="1400" b="1" i="1" dirty="0" smtClean="0">
                <a:solidFill>
                  <a:srgbClr val="1B4089"/>
                </a:solidFill>
                <a:ea typeface="Verdana" pitchFamily="34" charset="0"/>
              </a:rPr>
              <a:t>Н.В. </a:t>
            </a:r>
            <a:r>
              <a:rPr lang="ru-RU" sz="1400" b="1" i="1" dirty="0" err="1" smtClean="0">
                <a:solidFill>
                  <a:srgbClr val="1B4089"/>
                </a:solidFill>
                <a:ea typeface="Verdana" pitchFamily="34" charset="0"/>
              </a:rPr>
              <a:t>Кергилова</a:t>
            </a:r>
            <a:r>
              <a:rPr lang="ru-RU" sz="1400" b="1" i="1" dirty="0" smtClean="0">
                <a:solidFill>
                  <a:srgbClr val="1B4089"/>
                </a:solidFill>
                <a:ea typeface="Verdana" pitchFamily="34" charset="0"/>
              </a:rPr>
              <a:t>, Н.М. Заяц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srgbClr val="1B4089"/>
              </a:solidFill>
              <a:effectLst/>
              <a:uLnTx/>
              <a:uFillTx/>
              <a:latin typeface="Calibri"/>
              <a:ea typeface="Verdana" pitchFamily="34" charset="0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0205" y="6051733"/>
            <a:ext cx="9737481" cy="4154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>
            <a:defPPr>
              <a:defRPr lang="ru-RU"/>
            </a:defPPr>
            <a:lvl1pPr marL="171450" lvl="0" indent="-171450" algn="l" defTabSz="914400" rtl="0" eaLnBrk="1" latinLnBrk="0" hangingPunct="1"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 sz="9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70AD47">
                  <a:lumMod val="75000"/>
                </a:srgbClr>
              </a:buClr>
              <a:buNone/>
              <a:defRPr/>
            </a:pP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Исследование выполнено в рамках договора с МБУ ДО </a:t>
            </a:r>
            <a:r>
              <a:rPr lang="ru-RU" sz="1050" b="1" i="0" dirty="0" smtClean="0">
                <a:solidFill>
                  <a:srgbClr val="163470"/>
                </a:solidFill>
                <a:latin typeface="Calibri"/>
              </a:rPr>
              <a:t>«</a:t>
            </a:r>
            <a:r>
              <a:rPr lang="ru-RU" sz="1050" b="1" i="0" dirty="0">
                <a:solidFill>
                  <a:srgbClr val="163470"/>
                </a:solidFill>
                <a:latin typeface="Calibri"/>
              </a:rPr>
              <a:t>Майминский районный центр дополнительного образования имени В.Г. Софронова</a:t>
            </a:r>
            <a:r>
              <a:rPr lang="ru-RU" sz="1050" b="1" i="0" dirty="0" smtClean="0">
                <a:solidFill>
                  <a:srgbClr val="163470"/>
                </a:solidFill>
                <a:latin typeface="Calibri"/>
              </a:rPr>
              <a:t>» </a:t>
            </a:r>
          </a:p>
          <a:p>
            <a:pPr marL="0" indent="0" algn="just">
              <a:buClr>
                <a:srgbClr val="70AD47">
                  <a:lumMod val="75000"/>
                </a:srgbClr>
              </a:buClr>
              <a:buNone/>
              <a:defRPr/>
            </a:pPr>
            <a:r>
              <a:rPr lang="ru-RU" sz="1050" b="1" i="0" dirty="0" smtClean="0">
                <a:solidFill>
                  <a:srgbClr val="163470"/>
                </a:solidFill>
                <a:latin typeface="Calibri"/>
              </a:rPr>
              <a:t>от 10.11.2023 г. № 69</a:t>
            </a:r>
            <a:endParaRPr lang="en-US" sz="1050" b="1" i="0" dirty="0">
              <a:solidFill>
                <a:srgbClr val="163470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11655" y="1989959"/>
            <a:ext cx="6627600" cy="3635337"/>
          </a:xfrm>
          <a:prstGeom prst="rect">
            <a:avLst/>
          </a:prstGeom>
          <a:noFill/>
        </p:spPr>
        <p:txBody>
          <a:bodyPr vert="horz" lIns="91438" tIns="45719" rIns="91438" bIns="45719" rtlCol="0" anchor="ctr">
            <a:noAutofit/>
          </a:bodyPr>
          <a:lstStyle>
            <a:defPPr>
              <a:defRPr lang="ru-RU"/>
            </a:defPPr>
            <a:lvl1pPr lvl="0" indent="0" algn="just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 sz="1400">
                <a:solidFill>
                  <a:srgbClr val="163470"/>
                </a:solidFill>
                <a:latin typeface="Calibri" pitchFamily="34" charset="0"/>
              </a:defRPr>
            </a:lvl1pPr>
          </a:lstStyle>
          <a:p>
            <a:r>
              <a:rPr lang="ru-RU" dirty="0"/>
              <a:t>Бала разработана методика анонимного анкетирования учащихся с целью выявления их отношения к различным течениям, движениям, </a:t>
            </a:r>
            <a:r>
              <a:rPr lang="ru-RU" dirty="0" smtClean="0"/>
              <a:t>субкультурам (рис. 1).  </a:t>
            </a:r>
            <a:r>
              <a:rPr lang="ru-RU" dirty="0"/>
              <a:t>Проведено  анкетирования учащихся (16 школ):</a:t>
            </a:r>
          </a:p>
          <a:p>
            <a:r>
              <a:rPr lang="ru-RU" dirty="0"/>
              <a:t>1-4 классы: диагностика психологического климата в классе, отношение к школе, самооценка;</a:t>
            </a:r>
          </a:p>
          <a:p>
            <a:r>
              <a:rPr lang="ru-RU" dirty="0"/>
              <a:t>5-11 классы: диагностика проявления </a:t>
            </a:r>
            <a:r>
              <a:rPr lang="ru-RU" dirty="0" err="1"/>
              <a:t>буллинга</a:t>
            </a:r>
            <a:r>
              <a:rPr lang="ru-RU" dirty="0"/>
              <a:t>, ролевой структуры, отношения к различным течениям, движениям, субкультурам. </a:t>
            </a:r>
          </a:p>
          <a:p>
            <a:r>
              <a:rPr lang="ru-RU" dirty="0"/>
              <a:t>Предложены:</a:t>
            </a:r>
          </a:p>
          <a:p>
            <a:r>
              <a:rPr lang="ru-RU" dirty="0"/>
              <a:t>Программа профилактики проявления </a:t>
            </a:r>
            <a:r>
              <a:rPr lang="ru-RU" dirty="0" err="1"/>
              <a:t>буллинга</a:t>
            </a:r>
            <a:r>
              <a:rPr lang="ru-RU" dirty="0"/>
              <a:t> и вовлечения обучающихся в неформальные молодежные течения, объединения;</a:t>
            </a:r>
          </a:p>
          <a:p>
            <a:r>
              <a:rPr lang="ru-RU" dirty="0"/>
              <a:t>Методические рекомендации для руководителей образовательных организаций, педагогов, педагогов-психологов, социальных педагогов по работе с обучающимися в рамках профилактики проявления </a:t>
            </a:r>
            <a:r>
              <a:rPr lang="ru-RU" dirty="0" err="1"/>
              <a:t>буллинга</a:t>
            </a:r>
            <a:r>
              <a:rPr lang="ru-RU" dirty="0"/>
              <a:t>, формированию представлений о молодежных движениях, субкультурах.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97407" y="849790"/>
            <a:ext cx="11136560" cy="5909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rgbClr val="163470"/>
                </a:solidFill>
                <a:latin typeface="+mn-lt"/>
                <a:ea typeface="+mn-ea"/>
                <a:cs typeface="+mn-cs"/>
              </a:rPr>
              <a:t>Методика анонимного анкетирования учащихся с целью выявления их отношения к различным течениям, движениям, субкультурам в образовательных организациях Майминского района РА </a:t>
            </a:r>
            <a:endParaRPr lang="ru-RU" sz="1800" b="1" dirty="0">
              <a:solidFill>
                <a:srgbClr val="16347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7408" y="5157192"/>
            <a:ext cx="4714247" cy="2616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ctr" defTabSz="914400" rtl="0" eaLnBrk="1" latinLnBrk="0" hangingPunct="1">
              <a:defRPr sz="1100" kern="1200" spc="-1">
                <a:solidFill>
                  <a:srgbClr val="163470"/>
                </a:solidFill>
                <a:latin typeface="Calibri"/>
                <a:ea typeface="Microsoft YaHei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Рис. 1. Результаты </a:t>
            </a:r>
            <a:r>
              <a:rPr lang="ru-RU" dirty="0"/>
              <a:t>исследования представлений о понятии «субкультура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9" name="Диаграмма 11"/>
          <p:cNvPicPr>
            <a:picLocks noChangeArrowheads="1"/>
          </p:cNvPicPr>
          <p:nvPr/>
        </p:nvPicPr>
        <p:blipFill rotWithShape="1">
          <a:blip r:embed="rId3"/>
          <a:srcRect r="5143"/>
          <a:stretch/>
        </p:blipFill>
        <p:spPr bwMode="auto">
          <a:xfrm>
            <a:off x="493235" y="2167464"/>
            <a:ext cx="4631633" cy="2849767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3289267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6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31904" y="2329469"/>
            <a:ext cx="6627600" cy="2514736"/>
          </a:xfrm>
          <a:prstGeom prst="rect">
            <a:avLst/>
          </a:prstGeom>
          <a:noFill/>
        </p:spPr>
        <p:txBody>
          <a:bodyPr vert="horz" lIns="91438" tIns="45719" rIns="91438" bIns="45719" rtlCol="0" anchor="ctr">
            <a:noAutofit/>
          </a:bodyPr>
          <a:lstStyle>
            <a:defPPr>
              <a:defRPr lang="ru-RU"/>
            </a:defPPr>
            <a:lvl1pPr lvl="0" indent="0" algn="just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 sz="1400">
                <a:solidFill>
                  <a:srgbClr val="163470"/>
                </a:solidFill>
                <a:latin typeface="Calibri" pitchFamily="34" charset="0"/>
              </a:defRPr>
            </a:lvl1pPr>
          </a:lstStyle>
          <a:p>
            <a:r>
              <a:rPr lang="ru-RU" dirty="0"/>
              <a:t>Проведен констатирующий эксперимент со студентами вторых курсов Горно-Алтайского государственного университета, направленный на исследование психологических предикторов временной перспективы (самоконтроль, уверенность в будущем, мотивация, стрессоустойчивость, социальная поддержка). </a:t>
            </a:r>
          </a:p>
          <a:p>
            <a:r>
              <a:rPr lang="ru-RU" dirty="0"/>
              <a:t>Выявлена «группа риска», для которой составлена и апробирована «Программа развития временной перспективы студентов вуза в период обучения посредством арт-терапии</a:t>
            </a:r>
            <a:r>
              <a:rPr lang="ru-RU" dirty="0" smtClean="0"/>
              <a:t>» (рис. 1).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79376" y="5085184"/>
            <a:ext cx="4875069" cy="76944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ctr" defTabSz="914400" rtl="0" eaLnBrk="1" latinLnBrk="0" hangingPunct="1">
              <a:defRPr sz="1100" kern="1200" spc="-1">
                <a:solidFill>
                  <a:srgbClr val="163470"/>
                </a:solidFill>
                <a:latin typeface="Calibri"/>
                <a:ea typeface="Microsoft YaHei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Calibri"/>
                <a:ea typeface="Calibri"/>
                <a:cs typeface="Arial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Calibri"/>
                <a:ea typeface="Calibri"/>
                <a:cs typeface="Arial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Calibri"/>
                <a:ea typeface="Calibri"/>
                <a:cs typeface="Arial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Calibri"/>
                <a:ea typeface="Calibri"/>
                <a:cs typeface="Arial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Calibri"/>
                <a:ea typeface="Calibri"/>
                <a:cs typeface="Arial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Calibri"/>
                <a:ea typeface="Calibri"/>
                <a:cs typeface="Arial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Calibri"/>
                <a:ea typeface="Calibri"/>
                <a:cs typeface="Arial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Calibri"/>
                <a:ea typeface="Calibri"/>
                <a:cs typeface="Arial"/>
              </a:defRPr>
            </a:lvl9pPr>
          </a:lstStyle>
          <a:p>
            <a:r>
              <a:rPr lang="ru-RU" dirty="0" smtClean="0"/>
              <a:t>Рис. 1. Обобщенные </a:t>
            </a:r>
            <a:r>
              <a:rPr lang="ru-RU" dirty="0"/>
              <a:t>данные показателей временной перспективы на констатирующем и контрольном этапах исследования </a:t>
            </a:r>
            <a:endParaRPr lang="ru-RU" dirty="0" smtClean="0"/>
          </a:p>
          <a:p>
            <a:r>
              <a:rPr lang="ru-RU" dirty="0" smtClean="0"/>
              <a:t>по </a:t>
            </a:r>
            <a:r>
              <a:rPr lang="ru-RU" dirty="0"/>
              <a:t>методике </a:t>
            </a:r>
            <a:r>
              <a:rPr lang="ru-RU" dirty="0" smtClean="0"/>
              <a:t> З</a:t>
            </a:r>
            <a:r>
              <a:rPr lang="ru-RU" dirty="0"/>
              <a:t>. </a:t>
            </a:r>
            <a:r>
              <a:rPr lang="ru-RU" dirty="0" err="1"/>
              <a:t>Зимбардо</a:t>
            </a:r>
            <a:endParaRPr lang="ru-RU" dirty="0"/>
          </a:p>
          <a:p>
            <a:endParaRPr lang="ru-RU" dirty="0"/>
          </a:p>
        </p:txBody>
      </p:sp>
      <p:pic>
        <p:nvPicPr>
          <p:cNvPr id="5" name="Рисунок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06001" y="2079175"/>
            <a:ext cx="4553895" cy="3015325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6" name="Прямоугольник 5"/>
          <p:cNvSpPr/>
          <p:nvPr/>
        </p:nvSpPr>
        <p:spPr>
          <a:xfrm>
            <a:off x="7272000" y="1660922"/>
            <a:ext cx="4572000" cy="30777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Calibri"/>
                <a:ea typeface="Calibri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Calibri"/>
                <a:ea typeface="Calibri"/>
                <a:cs typeface="Arial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Calibri"/>
                <a:ea typeface="Calibri"/>
                <a:cs typeface="Arial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Calibri"/>
                <a:ea typeface="Calibri"/>
                <a:cs typeface="Arial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Calibri"/>
                <a:ea typeface="Calibri"/>
                <a:cs typeface="Arial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Calibri"/>
                <a:ea typeface="Calibri"/>
                <a:cs typeface="Arial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Calibri"/>
                <a:ea typeface="Calibri"/>
                <a:cs typeface="Arial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Calibri"/>
                <a:ea typeface="Calibri"/>
                <a:cs typeface="Arial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Calibri"/>
                <a:ea typeface="Calibri"/>
                <a:cs typeface="Arial"/>
              </a:defRPr>
            </a:lvl9pPr>
          </a:lstStyle>
          <a:p>
            <a:pPr lvl="0" algn="r">
              <a:defRPr/>
            </a:pP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B4089"/>
                </a:solidFill>
                <a:effectLst/>
                <a:uLnTx/>
                <a:uFillTx/>
                <a:latin typeface="Calibri"/>
                <a:ea typeface="Verdana" pitchFamily="34" charset="0"/>
                <a:cs typeface="+mn-cs"/>
              </a:rPr>
              <a:t>Авторы</a:t>
            </a:r>
            <a:r>
              <a:rPr lang="ru-RU" sz="1400" b="1" i="1" dirty="0" smtClean="0">
                <a:solidFill>
                  <a:srgbClr val="1B4089"/>
                </a:solidFill>
                <a:ea typeface="Verdana" pitchFamily="34" charset="0"/>
              </a:rPr>
              <a:t>: Г.Ю. Лизунова</a:t>
            </a:r>
            <a:r>
              <a:rPr lang="ru-RU" sz="1400" b="1" i="1" dirty="0">
                <a:solidFill>
                  <a:srgbClr val="1B4089"/>
                </a:solidFill>
                <a:ea typeface="Verdana" pitchFamily="34" charset="0"/>
              </a:rPr>
              <a:t>, И.А</a:t>
            </a:r>
            <a:r>
              <a:rPr lang="ru-RU" sz="1400" b="1" i="1" dirty="0" smtClean="0">
                <a:solidFill>
                  <a:srgbClr val="1B4089"/>
                </a:solidFill>
                <a:ea typeface="Verdana" pitchFamily="34" charset="0"/>
              </a:rPr>
              <a:t>. Таскина</a:t>
            </a:r>
            <a:r>
              <a:rPr lang="ru-RU" sz="1400" b="1" i="1" dirty="0">
                <a:solidFill>
                  <a:srgbClr val="1B4089"/>
                </a:solidFill>
                <a:ea typeface="Verdana" pitchFamily="34" charset="0"/>
              </a:rPr>
              <a:t>, Н.В</a:t>
            </a:r>
            <a:r>
              <a:rPr lang="ru-RU" sz="1400" b="1" i="1" dirty="0" smtClean="0">
                <a:solidFill>
                  <a:srgbClr val="1B4089"/>
                </a:solidFill>
                <a:ea typeface="Verdana" pitchFamily="34" charset="0"/>
              </a:rPr>
              <a:t>. </a:t>
            </a:r>
            <a:r>
              <a:rPr lang="ru-RU" sz="1400" b="1" i="1" dirty="0" err="1" smtClean="0">
                <a:solidFill>
                  <a:srgbClr val="1B4089"/>
                </a:solidFill>
                <a:ea typeface="Verdana" pitchFamily="34" charset="0"/>
              </a:rPr>
              <a:t>Гусельникова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srgbClr val="1B4089"/>
              </a:solidFill>
              <a:effectLst/>
              <a:uLnTx/>
              <a:uFillTx/>
              <a:latin typeface="Calibri"/>
              <a:ea typeface="Verdana" pitchFamily="34" charset="0"/>
              <a:cs typeface="+mn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823946" y="963184"/>
            <a:ext cx="11136560" cy="3416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rgbClr val="163470"/>
                </a:solidFill>
                <a:latin typeface="+mn-lt"/>
                <a:ea typeface="+mn-ea"/>
                <a:cs typeface="+mn-cs"/>
              </a:rPr>
              <a:t>Результаты исследования временной перспективы личности студентов вуза</a:t>
            </a:r>
            <a:endParaRPr lang="ru-RU" sz="1800" b="1" dirty="0">
              <a:solidFill>
                <a:srgbClr val="16347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267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60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363111" y="1695646"/>
            <a:ext cx="4644000" cy="288000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lvl="0" algn="just">
              <a:defRPr/>
            </a:pPr>
            <a:r>
              <a:rPr kumimoji="0" lang="ru-RU" sz="1400" b="1" i="1" u="none" strike="noStrike" kern="1200" cap="none" spc="0" normalizeH="0" baseline="0" noProof="0" dirty="0">
                <a:ln>
                  <a:noFill/>
                </a:ln>
                <a:solidFill>
                  <a:srgbClr val="1B4089"/>
                </a:solidFill>
                <a:effectLst/>
                <a:uLnTx/>
                <a:uFillTx/>
                <a:latin typeface="Calibri"/>
                <a:ea typeface="Verdana" pitchFamily="34" charset="0"/>
                <a:cs typeface="+mn-cs"/>
              </a:rPr>
              <a:t>Авторы</a:t>
            </a: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B4089"/>
                </a:solidFill>
                <a:effectLst/>
                <a:uLnTx/>
                <a:uFillTx/>
                <a:latin typeface="Calibri"/>
                <a:ea typeface="Verdana" pitchFamily="34" charset="0"/>
                <a:cs typeface="+mn-cs"/>
              </a:rPr>
              <a:t>:</a:t>
            </a:r>
            <a:r>
              <a:rPr kumimoji="0" lang="ru-RU" sz="1400" b="1" i="1" u="none" strike="noStrike" kern="1200" cap="none" spc="0" normalizeH="0" noProof="0" dirty="0" smtClean="0">
                <a:ln>
                  <a:noFill/>
                </a:ln>
                <a:solidFill>
                  <a:srgbClr val="1B4089"/>
                </a:solidFill>
                <a:effectLst/>
                <a:uLnTx/>
                <a:uFillTx/>
                <a:latin typeface="Calibri"/>
                <a:ea typeface="Verdana" pitchFamily="34" charset="0"/>
                <a:cs typeface="+mn-cs"/>
              </a:rPr>
              <a:t> </a:t>
            </a:r>
            <a:r>
              <a:rPr lang="ru-RU" sz="1400" b="1" i="1" dirty="0">
                <a:solidFill>
                  <a:srgbClr val="1B4089"/>
                </a:solidFill>
                <a:ea typeface="Verdana" pitchFamily="34" charset="0"/>
              </a:rPr>
              <a:t>Е.Ю</a:t>
            </a:r>
            <a:r>
              <a:rPr lang="ru-RU" sz="1400" b="1" i="1" dirty="0" smtClean="0">
                <a:solidFill>
                  <a:srgbClr val="1B4089"/>
                </a:solidFill>
                <a:ea typeface="Verdana" pitchFamily="34" charset="0"/>
              </a:rPr>
              <a:t>. Кудрявцева</a:t>
            </a:r>
            <a:r>
              <a:rPr lang="ru-RU" sz="1400" b="1" i="1" dirty="0">
                <a:solidFill>
                  <a:srgbClr val="1B4089"/>
                </a:solidFill>
                <a:ea typeface="Verdana" pitchFamily="34" charset="0"/>
              </a:rPr>
              <a:t>, Н.В</a:t>
            </a:r>
            <a:r>
              <a:rPr lang="ru-RU" sz="1400" b="1" i="1" dirty="0" smtClean="0">
                <a:solidFill>
                  <a:srgbClr val="1B4089"/>
                </a:solidFill>
                <a:ea typeface="Verdana" pitchFamily="34" charset="0"/>
              </a:rPr>
              <a:t>. </a:t>
            </a:r>
            <a:r>
              <a:rPr lang="ru-RU" sz="1400" b="1" i="1" dirty="0" err="1" smtClean="0">
                <a:solidFill>
                  <a:srgbClr val="1B4089"/>
                </a:solidFill>
                <a:ea typeface="Verdana" pitchFamily="34" charset="0"/>
              </a:rPr>
              <a:t>Кергилова</a:t>
            </a:r>
            <a:r>
              <a:rPr kumimoji="0" lang="ru-RU" sz="1400" b="1" i="1" u="none" strike="noStrike" kern="1200" cap="none" spc="0" normalizeH="0" noProof="0" dirty="0" smtClean="0">
                <a:ln>
                  <a:noFill/>
                </a:ln>
                <a:solidFill>
                  <a:srgbClr val="1B4089"/>
                </a:solidFill>
                <a:effectLst/>
                <a:uLnTx/>
                <a:uFillTx/>
                <a:latin typeface="Calibri"/>
                <a:ea typeface="Verdana" pitchFamily="34" charset="0"/>
                <a:cs typeface="+mn-cs"/>
              </a:rPr>
              <a:t>, </a:t>
            </a:r>
            <a:r>
              <a:rPr lang="ru-RU" sz="1400" b="1" i="1" dirty="0">
                <a:solidFill>
                  <a:srgbClr val="1B4089"/>
                </a:solidFill>
                <a:ea typeface="Verdana" pitchFamily="34" charset="0"/>
              </a:rPr>
              <a:t>О.К. Сазонова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srgbClr val="1B4089"/>
              </a:solidFill>
              <a:effectLst/>
              <a:uLnTx/>
              <a:uFillTx/>
              <a:latin typeface="Calibri"/>
              <a:ea typeface="Verdana" pitchFamily="34" charset="0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2354" y="6101316"/>
            <a:ext cx="9965803" cy="4154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>
            <a:defPPr>
              <a:defRPr lang="ru-RU"/>
            </a:defPPr>
            <a:lvl1pPr marL="171450" lvl="0" indent="-1714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  <a:defRPr sz="900" i="1"/>
            </a:lvl1pPr>
          </a:lstStyle>
          <a:p>
            <a:pPr marL="0" indent="0" algn="just">
              <a:buClr>
                <a:srgbClr val="70AD47">
                  <a:lumMod val="75000"/>
                </a:srgbClr>
              </a:buClr>
              <a:buNone/>
              <a:defRPr/>
            </a:pP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</a:rPr>
              <a:t>Публикации: </a:t>
            </a:r>
            <a:r>
              <a:rPr lang="ru-RU" sz="1050" b="1" i="0" dirty="0" smtClean="0">
                <a:solidFill>
                  <a:srgbClr val="163470"/>
                </a:solidFill>
              </a:rPr>
              <a:t>Кудрявцева Е.Ю. Особенности формирования ценностных ориентаций младших подростков</a:t>
            </a:r>
            <a:r>
              <a:rPr lang="ru-RU" sz="1050" b="1" i="0" dirty="0">
                <a:solidFill>
                  <a:srgbClr val="163470"/>
                </a:solidFill>
              </a:rPr>
              <a:t> </a:t>
            </a:r>
            <a:r>
              <a:rPr lang="en-US" sz="1050" b="1" i="0" dirty="0" smtClean="0">
                <a:solidFill>
                  <a:srgbClr val="163470"/>
                </a:solidFill>
              </a:rPr>
              <a:t>/</a:t>
            </a:r>
            <a:r>
              <a:rPr lang="ru-RU" sz="1050" b="1" i="0" dirty="0" smtClean="0">
                <a:solidFill>
                  <a:srgbClr val="163470"/>
                </a:solidFill>
              </a:rPr>
              <a:t> Е.Ю. Кудрявцева, О.К. Сазонова, Н.В. </a:t>
            </a:r>
            <a:r>
              <a:rPr lang="ru-RU" sz="1050" b="1" i="0" dirty="0" err="1" smtClean="0">
                <a:solidFill>
                  <a:srgbClr val="163470"/>
                </a:solidFill>
              </a:rPr>
              <a:t>Кергилова</a:t>
            </a:r>
            <a:r>
              <a:rPr lang="ru-RU" sz="1050" b="1" i="0" dirty="0" smtClean="0">
                <a:solidFill>
                  <a:srgbClr val="163470"/>
                </a:solidFill>
              </a:rPr>
              <a:t> </a:t>
            </a:r>
            <a:r>
              <a:rPr lang="en-US" sz="1050" b="1" i="0" dirty="0" smtClean="0">
                <a:solidFill>
                  <a:srgbClr val="163470"/>
                </a:solidFill>
              </a:rPr>
              <a:t>//</a:t>
            </a:r>
            <a:r>
              <a:rPr lang="ru-RU" sz="1050" b="1" i="0" dirty="0" smtClean="0">
                <a:solidFill>
                  <a:srgbClr val="163470"/>
                </a:solidFill>
              </a:rPr>
              <a:t> «Проблемы современного педагогического образования». </a:t>
            </a:r>
            <a:r>
              <a:rPr lang="ru-RU" sz="1050" b="1" i="0" dirty="0">
                <a:solidFill>
                  <a:srgbClr val="163470"/>
                </a:solidFill>
              </a:rPr>
              <a:t> </a:t>
            </a:r>
            <a:r>
              <a:rPr lang="ru-RU" sz="1050" b="1" i="0" dirty="0" smtClean="0">
                <a:solidFill>
                  <a:srgbClr val="163470"/>
                </a:solidFill>
              </a:rPr>
              <a:t>ФГАУ ВО «Крымский федеральный университет имени В.И. Вернадского» в г. Ялта.- 2024 г., С. 226-229.</a:t>
            </a: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srgbClr val="163470"/>
              </a:solidFill>
              <a:effectLst/>
              <a:uLnTx/>
              <a:uFillTx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28504" y="2127120"/>
            <a:ext cx="6578607" cy="2887219"/>
          </a:xfrm>
          <a:prstGeom prst="rect">
            <a:avLst/>
          </a:prstGeom>
          <a:noFill/>
        </p:spPr>
        <p:txBody>
          <a:bodyPr vert="horz" lIns="91438" tIns="45719" rIns="91438" bIns="45719" rtlCol="0" anchor="ctr">
            <a:noAutofit/>
          </a:bodyPr>
          <a:lstStyle>
            <a:defPPr>
              <a:defRPr lang="ru-RU"/>
            </a:defPPr>
            <a:lvl1pPr lvl="0" indent="0" algn="just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 sz="1400">
                <a:solidFill>
                  <a:srgbClr val="163470"/>
                </a:solidFill>
                <a:latin typeface="Calibri" pitchFamily="34" charset="0"/>
              </a:defRPr>
            </a:lvl1pPr>
          </a:lstStyle>
          <a:p>
            <a:r>
              <a:rPr lang="ru-RU" dirty="0"/>
              <a:t>Проведен констатирующий эксперимент, направленный на исследование уровня сформированности ценностных ориентаций и изучение устойчивости ценностных предпочтений младших подростков на базе МБОУ «Лицей № 6 г. Горно-Алтайска» в 2023-2024 году. </a:t>
            </a:r>
          </a:p>
          <a:p>
            <a:r>
              <a:rPr lang="ru-RU" dirty="0"/>
              <a:t>Разработана и апробирована программа  «Формирование ценностных ориентаций младших подростков в условиях информационно-коммуникативной среде», включающая проведение 18 </a:t>
            </a:r>
            <a:r>
              <a:rPr lang="ru-RU" dirty="0" err="1"/>
              <a:t>тренинговых</a:t>
            </a:r>
            <a:r>
              <a:rPr lang="ru-RU" dirty="0"/>
              <a:t> занятий с младшими подростками.</a:t>
            </a:r>
          </a:p>
          <a:p>
            <a:r>
              <a:rPr lang="ru-RU" dirty="0"/>
              <a:t>Практическая значимость: коррекция негативных проявлений при общении, отработка техник выхода из конфликтной ситуации, разработка индивидуальных сценариев проявления позитивных и негативных поведенческих характеристик.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24729" y="911026"/>
            <a:ext cx="11136559" cy="3416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rgbClr val="163470"/>
                </a:solidFill>
                <a:latin typeface="+mn-lt"/>
                <a:ea typeface="+mn-ea"/>
                <a:cs typeface="+mn-cs"/>
              </a:rPr>
              <a:t>Результаты исследования особенностей формирования ценностных ориентаций младших подростков</a:t>
            </a:r>
            <a:endParaRPr lang="ru-RU" sz="1800" b="1" dirty="0">
              <a:solidFill>
                <a:srgbClr val="16347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4729" y="5014339"/>
            <a:ext cx="4334361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defRPr/>
            </a:pPr>
            <a:r>
              <a:rPr lang="ru-RU" sz="1100" dirty="0" smtClean="0">
                <a:solidFill>
                  <a:srgbClr val="163470"/>
                </a:solidFill>
              </a:rPr>
              <a:t>Рис. 1. Распределение обучающихся 6-х классов с учетом приоритетного выбора ответа</a:t>
            </a:r>
          </a:p>
        </p:txBody>
      </p:sp>
      <p:graphicFrame>
        <p:nvGraphicFramePr>
          <p:cNvPr id="9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8354409"/>
              </p:ext>
            </p:extLst>
          </p:nvPr>
        </p:nvGraphicFramePr>
        <p:xfrm>
          <a:off x="257814" y="1723899"/>
          <a:ext cx="5068189" cy="31879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" name="Диаграмма" r:id="rId4" imgW="5953208" imgH="2762230" progId="MSGraph.Chart.8">
                  <p:embed/>
                </p:oleObj>
              </mc:Choice>
              <mc:Fallback>
                <p:oleObj name="Диаграмма" r:id="rId4" imgW="5953208" imgH="2762230" progId="MSGraph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814" y="1723899"/>
                        <a:ext cx="5068189" cy="318797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8926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606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7319034" y="1055043"/>
            <a:ext cx="4392000" cy="30777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defRPr/>
            </a:pPr>
            <a:r>
              <a:rPr kumimoji="0" lang="ru-RU" sz="1400" b="1" i="1" u="none" strike="noStrike" kern="1200" cap="none" spc="0" normalizeH="0" baseline="0" noProof="0" dirty="0">
                <a:ln>
                  <a:noFill/>
                </a:ln>
                <a:solidFill>
                  <a:srgbClr val="1B4089"/>
                </a:solidFill>
                <a:effectLst/>
                <a:uLnTx/>
                <a:uFillTx/>
                <a:latin typeface="Calibri"/>
                <a:ea typeface="Verdana" pitchFamily="34" charset="0"/>
                <a:cs typeface="+mn-cs"/>
              </a:rPr>
              <a:t>Авторы</a:t>
            </a: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B4089"/>
                </a:solidFill>
                <a:effectLst/>
                <a:uLnTx/>
                <a:uFillTx/>
                <a:latin typeface="Calibri"/>
                <a:ea typeface="Verdana" pitchFamily="34" charset="0"/>
                <a:cs typeface="+mn-cs"/>
              </a:rPr>
              <a:t>: </a:t>
            </a:r>
            <a:r>
              <a:rPr lang="ru-RU" sz="1400" b="1" i="1" dirty="0">
                <a:solidFill>
                  <a:srgbClr val="1B4089"/>
                </a:solidFill>
                <a:ea typeface="Verdana" pitchFamily="34" charset="0"/>
              </a:rPr>
              <a:t>Е.О</a:t>
            </a:r>
            <a:r>
              <a:rPr lang="ru-RU" sz="1400" b="1" i="1" dirty="0" smtClean="0">
                <a:solidFill>
                  <a:srgbClr val="1B4089"/>
                </a:solidFill>
                <a:ea typeface="Verdana" pitchFamily="34" charset="0"/>
              </a:rPr>
              <a:t>. </a:t>
            </a:r>
            <a:r>
              <a:rPr lang="ru-RU" sz="1400" b="1" i="1" dirty="0" err="1" smtClean="0">
                <a:solidFill>
                  <a:srgbClr val="1B4089"/>
                </a:solidFill>
                <a:latin typeface="Calibri"/>
                <a:ea typeface="Verdana" pitchFamily="34" charset="0"/>
              </a:rPr>
              <a:t>Учайкин</a:t>
            </a: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B4089"/>
                </a:solidFill>
                <a:effectLst/>
                <a:uLnTx/>
                <a:uFillTx/>
                <a:latin typeface="Calibri"/>
                <a:ea typeface="Verdana" pitchFamily="34" charset="0"/>
                <a:cs typeface="+mn-cs"/>
              </a:rPr>
              <a:t>, </a:t>
            </a:r>
            <a:r>
              <a:rPr lang="ru-RU" sz="1400" b="1" i="1" dirty="0" smtClean="0">
                <a:solidFill>
                  <a:srgbClr val="1B4089"/>
                </a:solidFill>
                <a:ea typeface="Verdana" pitchFamily="34" charset="0"/>
              </a:rPr>
              <a:t>А.Ю. </a:t>
            </a: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B4089"/>
                </a:solidFill>
                <a:effectLst/>
                <a:uLnTx/>
                <a:uFillTx/>
                <a:latin typeface="Calibri"/>
                <a:ea typeface="Verdana" pitchFamily="34" charset="0"/>
                <a:cs typeface="+mn-cs"/>
              </a:rPr>
              <a:t>Гвоздарев</a:t>
            </a:r>
            <a:r>
              <a:rPr lang="ru-RU" sz="1400" b="1" i="1" dirty="0">
                <a:solidFill>
                  <a:srgbClr val="1B4089"/>
                </a:solidFill>
                <a:ea typeface="Verdana" pitchFamily="34" charset="0"/>
              </a:rPr>
              <a:t>, Н.Г</a:t>
            </a:r>
            <a:r>
              <a:rPr lang="ru-RU" sz="1400" b="1" i="1" dirty="0" smtClean="0">
                <a:solidFill>
                  <a:srgbClr val="1B4089"/>
                </a:solidFill>
                <a:ea typeface="Verdana" pitchFamily="34" charset="0"/>
              </a:rPr>
              <a:t>. Кудрявцев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srgbClr val="1B4089"/>
              </a:solidFill>
              <a:effectLst/>
              <a:uLnTx/>
              <a:uFillTx/>
              <a:latin typeface="Calibri"/>
              <a:ea typeface="Verdana" pitchFamily="34" charset="0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4399" y="6143236"/>
            <a:ext cx="9723121" cy="57707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>
            <a:defPPr>
              <a:defRPr lang="ru-RU"/>
            </a:defPPr>
            <a:lvl1pPr marL="171450" lvl="0" indent="-171450" algn="l" defTabSz="914400" rtl="0" eaLnBrk="1" latinLnBrk="0" hangingPunct="1"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 sz="9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buClr>
                <a:srgbClr val="70AD47">
                  <a:lumMod val="75000"/>
                </a:srgbClr>
              </a:buClr>
              <a:buNone/>
              <a:defRPr/>
            </a:pP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</a:rPr>
              <a:t>Публикации:</a:t>
            </a:r>
            <a:r>
              <a:rPr kumimoji="0" lang="ru-RU" sz="1050" b="1" i="0" u="none" strike="noStrike" kern="1200" cap="none" spc="0" normalizeH="0" noProof="0" dirty="0" smtClean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</a:rPr>
              <a:t> </a:t>
            </a:r>
            <a:r>
              <a:rPr lang="en-US" sz="1050" b="1" i="0" dirty="0" err="1">
                <a:solidFill>
                  <a:srgbClr val="163470"/>
                </a:solidFill>
              </a:rPr>
              <a:t>Uchaikin</a:t>
            </a:r>
            <a:r>
              <a:rPr lang="en-US" sz="1050" b="1" i="0" dirty="0">
                <a:solidFill>
                  <a:srgbClr val="163470"/>
                </a:solidFill>
              </a:rPr>
              <a:t> E., </a:t>
            </a:r>
            <a:r>
              <a:rPr lang="en-US" sz="1050" b="1" i="0" dirty="0" err="1">
                <a:solidFill>
                  <a:srgbClr val="163470"/>
                </a:solidFill>
              </a:rPr>
              <a:t>Gvozdarev</a:t>
            </a:r>
            <a:r>
              <a:rPr lang="en-US" sz="1050" b="1" i="0" dirty="0">
                <a:solidFill>
                  <a:srgbClr val="163470"/>
                </a:solidFill>
              </a:rPr>
              <a:t> A., </a:t>
            </a:r>
            <a:r>
              <a:rPr lang="en-US" sz="1050" b="1" i="0" dirty="0" err="1">
                <a:solidFill>
                  <a:srgbClr val="163470"/>
                </a:solidFill>
              </a:rPr>
              <a:t>Kudryavtsev</a:t>
            </a:r>
            <a:r>
              <a:rPr lang="en-US" sz="1050" b="1" i="0" dirty="0">
                <a:solidFill>
                  <a:srgbClr val="163470"/>
                </a:solidFill>
              </a:rPr>
              <a:t> N. Assessment of the </a:t>
            </a:r>
            <a:r>
              <a:rPr lang="en-US" sz="1050" b="1" i="0" dirty="0" err="1">
                <a:solidFill>
                  <a:srgbClr val="163470"/>
                </a:solidFill>
              </a:rPr>
              <a:t>geomagnetically</a:t>
            </a:r>
            <a:r>
              <a:rPr lang="en-US" sz="1050" b="1" i="0" dirty="0">
                <a:solidFill>
                  <a:srgbClr val="163470"/>
                </a:solidFill>
              </a:rPr>
              <a:t> induced currents impact on the power transformers cores of the Altai Republic 110 kV power grid // E3S Web Conf. - 2024. - Vol. 542, N 02002. - 9 P. - </a:t>
            </a:r>
            <a:r>
              <a:rPr lang="en-US" sz="1050" b="1" i="0" dirty="0">
                <a:solidFill>
                  <a:srgbClr val="163470"/>
                </a:solidFill>
                <a:hlinkClick r:id="rId3"/>
              </a:rPr>
              <a:t>https://</a:t>
            </a:r>
            <a:r>
              <a:rPr lang="en-US" sz="1050" b="1" i="0" dirty="0" smtClean="0">
                <a:solidFill>
                  <a:srgbClr val="163470"/>
                </a:solidFill>
                <a:hlinkClick r:id="rId3"/>
              </a:rPr>
              <a:t>doi.org/10.1051/e3sconf/202454202002</a:t>
            </a:r>
            <a:r>
              <a:rPr lang="ru-RU" sz="1050" b="1" i="0" dirty="0" smtClean="0">
                <a:solidFill>
                  <a:srgbClr val="163470"/>
                </a:solidFill>
              </a:rPr>
              <a:t>.</a:t>
            </a:r>
          </a:p>
          <a:p>
            <a:pPr marL="0" indent="0" algn="just">
              <a:buClr>
                <a:srgbClr val="70AD47">
                  <a:lumMod val="75000"/>
                </a:srgbClr>
              </a:buClr>
              <a:buNone/>
              <a:defRPr/>
            </a:pPr>
            <a:r>
              <a:rPr lang="ru-RU" sz="1050" b="1" i="0" dirty="0">
                <a:solidFill>
                  <a:srgbClr val="163470"/>
                </a:solidFill>
              </a:rPr>
              <a:t>Исследование выполнено в рамках гранта РНФ и Минобрнауки РА №</a:t>
            </a:r>
            <a:r>
              <a:rPr lang="ru-RU" sz="1050" b="1" i="0" dirty="0" smtClean="0">
                <a:solidFill>
                  <a:srgbClr val="163470"/>
                </a:solidFill>
              </a:rPr>
              <a:t>23-27-10055 </a:t>
            </a:r>
            <a:endParaRPr lang="ru-RU" sz="1050" b="1" i="0" dirty="0">
              <a:solidFill>
                <a:srgbClr val="16347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56360" y="1752714"/>
            <a:ext cx="6987640" cy="3666864"/>
          </a:xfrm>
          <a:prstGeom prst="rect">
            <a:avLst/>
          </a:prstGeom>
          <a:noFill/>
        </p:spPr>
        <p:txBody>
          <a:bodyPr vert="horz" lIns="91438" tIns="45719" rIns="91438" bIns="45719" rtlCol="0" anchor="ctr">
            <a:noAutofit/>
          </a:bodyPr>
          <a:lstStyle>
            <a:defPPr>
              <a:defRPr lang="ru-RU"/>
            </a:defPPr>
            <a:lvl1pPr marL="171450" lvl="0" indent="-171450" algn="just" defTabSz="914400" rtl="0" eaLnBrk="1" latinLnBrk="0" hangingPunct="1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130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dirty="0">
                <a:solidFill>
                  <a:srgbClr val="163470"/>
                </a:solidFill>
                <a:latin typeface="+mn-lt"/>
              </a:rPr>
              <a:t>На основе данных магнитной станции </a:t>
            </a:r>
            <a:r>
              <a:rPr lang="ru-RU" sz="1400" dirty="0" smtClean="0">
                <a:solidFill>
                  <a:srgbClr val="163470"/>
                </a:solidFill>
                <a:latin typeface="+mn-lt"/>
              </a:rPr>
              <a:t>«</a:t>
            </a:r>
            <a:r>
              <a:rPr lang="ru-RU" sz="1400" dirty="0" err="1" smtClean="0">
                <a:solidFill>
                  <a:srgbClr val="163470"/>
                </a:solidFill>
                <a:latin typeface="+mn-lt"/>
              </a:rPr>
              <a:t>Байгазан</a:t>
            </a:r>
            <a:r>
              <a:rPr lang="ru-RU" sz="1400" dirty="0" smtClean="0">
                <a:solidFill>
                  <a:srgbClr val="163470"/>
                </a:solidFill>
                <a:latin typeface="+mn-lt"/>
              </a:rPr>
              <a:t>» (Республика Алтай) были </a:t>
            </a:r>
            <a:r>
              <a:rPr lang="ru-RU" sz="1400" dirty="0">
                <a:solidFill>
                  <a:srgbClr val="163470"/>
                </a:solidFill>
                <a:latin typeface="+mn-lt"/>
              </a:rPr>
              <a:t>рассчитаны геомагнитно-индуцированные токи (ГИК) в первичных обмотках трансформаторов в южной части энергосистемы Республики </a:t>
            </a:r>
            <a:r>
              <a:rPr lang="ru-RU" sz="1400" dirty="0" smtClean="0">
                <a:solidFill>
                  <a:srgbClr val="163470"/>
                </a:solidFill>
                <a:latin typeface="+mn-lt"/>
              </a:rPr>
              <a:t>Алтай (рис. 1) </a:t>
            </a:r>
            <a:r>
              <a:rPr lang="ru-RU" sz="1400" dirty="0">
                <a:solidFill>
                  <a:srgbClr val="163470"/>
                </a:solidFill>
                <a:latin typeface="+mn-lt"/>
              </a:rPr>
              <a:t>во время сильной магнитной бури 24 апреля 2023 года (индекс геомагнитной активности </a:t>
            </a:r>
            <a:r>
              <a:rPr lang="ru-RU" sz="1400" dirty="0" err="1">
                <a:solidFill>
                  <a:srgbClr val="163470"/>
                </a:solidFill>
                <a:latin typeface="+mn-lt"/>
              </a:rPr>
              <a:t>Kp</a:t>
            </a:r>
            <a:r>
              <a:rPr lang="ru-RU" sz="1400" dirty="0">
                <a:solidFill>
                  <a:srgbClr val="163470"/>
                </a:solidFill>
                <a:latin typeface="+mn-lt"/>
              </a:rPr>
              <a:t>=8). </a:t>
            </a:r>
            <a:endParaRPr lang="ru-RU" sz="1400" dirty="0" smtClean="0">
              <a:solidFill>
                <a:srgbClr val="163470"/>
              </a:solidFill>
              <a:latin typeface="+mn-lt"/>
            </a:endParaRPr>
          </a:p>
          <a:p>
            <a:pPr marL="0" indent="0">
              <a:buNone/>
            </a:pPr>
            <a:r>
              <a:rPr lang="ru-RU" sz="1400" dirty="0" smtClean="0">
                <a:solidFill>
                  <a:srgbClr val="163470"/>
                </a:solidFill>
                <a:latin typeface="+mn-lt"/>
              </a:rPr>
              <a:t>Показано</a:t>
            </a:r>
            <a:r>
              <a:rPr lang="ru-RU" sz="1400" dirty="0">
                <a:solidFill>
                  <a:srgbClr val="163470"/>
                </a:solidFill>
                <a:latin typeface="+mn-lt"/>
              </a:rPr>
              <a:t>, что расчетные токи в первичных обмотках силовых трансформаторов напряжением 110 </a:t>
            </a:r>
            <a:r>
              <a:rPr lang="ru-RU" sz="1400" dirty="0" err="1">
                <a:solidFill>
                  <a:srgbClr val="163470"/>
                </a:solidFill>
                <a:latin typeface="+mn-lt"/>
              </a:rPr>
              <a:t>кВ</a:t>
            </a:r>
            <a:r>
              <a:rPr lang="ru-RU" sz="1400" dirty="0">
                <a:solidFill>
                  <a:srgbClr val="163470"/>
                </a:solidFill>
                <a:latin typeface="+mn-lt"/>
              </a:rPr>
              <a:t> могут достигать значений более 0,4 А. При этом в сердечниках трансформаторов формируются намагничивающие поля. На них приходится до 70% рабочего поля, создаваемого током холостого хода, что должно негативно сказываться на эффективности их работы. Для оценки влияния </a:t>
            </a:r>
            <a:r>
              <a:rPr lang="ru-RU" sz="1400" dirty="0" smtClean="0">
                <a:solidFill>
                  <a:srgbClr val="163470"/>
                </a:solidFill>
                <a:latin typeface="+mn-lt"/>
              </a:rPr>
              <a:t>ГИТ </a:t>
            </a:r>
            <a:r>
              <a:rPr lang="ru-RU" sz="1400" dirty="0">
                <a:solidFill>
                  <a:srgbClr val="163470"/>
                </a:solidFill>
                <a:latin typeface="+mn-lt"/>
              </a:rPr>
              <a:t>на сердечник трансформатора используется коэффициент намагниченности сердечника </a:t>
            </a:r>
            <a:r>
              <a:rPr lang="ru-RU" sz="1400" dirty="0" smtClean="0">
                <a:solidFill>
                  <a:srgbClr val="163470"/>
                </a:solidFill>
                <a:latin typeface="+mn-lt"/>
              </a:rPr>
              <a:t>ГИТ. </a:t>
            </a:r>
            <a:r>
              <a:rPr lang="ru-RU" sz="1400" dirty="0">
                <a:solidFill>
                  <a:srgbClr val="163470"/>
                </a:solidFill>
                <a:latin typeface="+mn-lt"/>
              </a:rPr>
              <a:t>Он представляет собой отношение напряженности магнитного поля, создаваемого </a:t>
            </a:r>
            <a:r>
              <a:rPr lang="ru-RU" sz="1400" dirty="0" smtClean="0">
                <a:solidFill>
                  <a:srgbClr val="163470"/>
                </a:solidFill>
                <a:latin typeface="+mn-lt"/>
              </a:rPr>
              <a:t>ГИТ </a:t>
            </a:r>
            <a:r>
              <a:rPr lang="ru-RU" sz="1400" dirty="0">
                <a:solidFill>
                  <a:srgbClr val="163470"/>
                </a:solidFill>
                <a:latin typeface="+mn-lt"/>
              </a:rPr>
              <a:t>на сердечнике трансформатора, к напряженности магнитного поля тока холостого хода. Наибольший эффект наблюдается в трансформаторах установленной мощности 2,5 МВА на подстанции </a:t>
            </a:r>
            <a:r>
              <a:rPr lang="ru-RU" sz="1400" dirty="0" smtClean="0">
                <a:solidFill>
                  <a:srgbClr val="163470"/>
                </a:solidFill>
                <a:latin typeface="+mn-lt"/>
              </a:rPr>
              <a:t>«</a:t>
            </a:r>
            <a:r>
              <a:rPr lang="ru-RU" sz="1400" dirty="0" err="1" smtClean="0">
                <a:solidFill>
                  <a:srgbClr val="163470"/>
                </a:solidFill>
                <a:latin typeface="+mn-lt"/>
              </a:rPr>
              <a:t>Ининская</a:t>
            </a:r>
            <a:r>
              <a:rPr lang="ru-RU" sz="1400" dirty="0" smtClean="0">
                <a:solidFill>
                  <a:srgbClr val="163470"/>
                </a:solidFill>
                <a:latin typeface="+mn-lt"/>
              </a:rPr>
              <a:t>». </a:t>
            </a:r>
            <a:r>
              <a:rPr lang="ru-RU" sz="1400" dirty="0">
                <a:solidFill>
                  <a:srgbClr val="163470"/>
                </a:solidFill>
                <a:latin typeface="+mn-lt"/>
              </a:rPr>
              <a:t>Эффект </a:t>
            </a:r>
            <a:r>
              <a:rPr lang="ru-RU" sz="1400" dirty="0" smtClean="0">
                <a:solidFill>
                  <a:srgbClr val="163470"/>
                </a:solidFill>
                <a:latin typeface="+mn-lt"/>
              </a:rPr>
              <a:t>ГИТ </a:t>
            </a:r>
            <a:r>
              <a:rPr lang="ru-RU" sz="1400" dirty="0">
                <a:solidFill>
                  <a:srgbClr val="163470"/>
                </a:solidFill>
                <a:latin typeface="+mn-lt"/>
              </a:rPr>
              <a:t>уменьшается с увеличением мощности </a:t>
            </a:r>
            <a:r>
              <a:rPr lang="ru-RU" sz="1400" dirty="0" smtClean="0">
                <a:solidFill>
                  <a:srgbClr val="163470"/>
                </a:solidFill>
                <a:latin typeface="+mn-lt"/>
              </a:rPr>
              <a:t>трансформатора (рис. 2). </a:t>
            </a:r>
          </a:p>
          <a:p>
            <a:pPr marL="0" indent="0">
              <a:buNone/>
            </a:pPr>
            <a:r>
              <a:rPr lang="ru-RU" sz="1400" dirty="0" smtClean="0">
                <a:solidFill>
                  <a:srgbClr val="163470"/>
                </a:solidFill>
                <a:latin typeface="+mn-lt"/>
              </a:rPr>
              <a:t>Для </a:t>
            </a:r>
            <a:r>
              <a:rPr lang="ru-RU" sz="1400" dirty="0">
                <a:solidFill>
                  <a:srgbClr val="163470"/>
                </a:solidFill>
                <a:latin typeface="+mn-lt"/>
              </a:rPr>
              <a:t>повышения устойчивости энергосистемы Республики Алтай к </a:t>
            </a:r>
            <a:r>
              <a:rPr lang="ru-RU" sz="1400" dirty="0" smtClean="0">
                <a:solidFill>
                  <a:srgbClr val="163470"/>
                </a:solidFill>
                <a:latin typeface="+mn-lt"/>
              </a:rPr>
              <a:t>ГИТ </a:t>
            </a:r>
            <a:r>
              <a:rPr lang="ru-RU" sz="1400" dirty="0">
                <a:solidFill>
                  <a:srgbClr val="163470"/>
                </a:solidFill>
                <a:latin typeface="+mn-lt"/>
              </a:rPr>
              <a:t>предлагается перенести точку заземления с подстанции </a:t>
            </a:r>
            <a:r>
              <a:rPr lang="ru-RU" sz="1400" dirty="0" smtClean="0">
                <a:solidFill>
                  <a:srgbClr val="163470"/>
                </a:solidFill>
                <a:latin typeface="+mn-lt"/>
              </a:rPr>
              <a:t>«</a:t>
            </a:r>
            <a:r>
              <a:rPr lang="ru-RU" sz="1400" dirty="0" err="1" smtClean="0">
                <a:solidFill>
                  <a:srgbClr val="163470"/>
                </a:solidFill>
                <a:latin typeface="+mn-lt"/>
              </a:rPr>
              <a:t>Ининская</a:t>
            </a:r>
            <a:r>
              <a:rPr lang="ru-RU" sz="1400" dirty="0" smtClean="0">
                <a:solidFill>
                  <a:srgbClr val="163470"/>
                </a:solidFill>
                <a:latin typeface="+mn-lt"/>
              </a:rPr>
              <a:t>» </a:t>
            </a:r>
            <a:r>
              <a:rPr lang="ru-RU" sz="1400" dirty="0">
                <a:solidFill>
                  <a:srgbClr val="163470"/>
                </a:solidFill>
                <a:latin typeface="+mn-lt"/>
              </a:rPr>
              <a:t>на подстанцию </a:t>
            </a:r>
            <a:r>
              <a:rPr lang="ru-RU" sz="1400" dirty="0" smtClean="0">
                <a:solidFill>
                  <a:srgbClr val="163470"/>
                </a:solidFill>
                <a:latin typeface="+mn-lt"/>
              </a:rPr>
              <a:t>«</a:t>
            </a:r>
            <a:r>
              <a:rPr lang="ru-RU" sz="1400" dirty="0" err="1" smtClean="0">
                <a:solidFill>
                  <a:srgbClr val="163470"/>
                </a:solidFill>
                <a:latin typeface="+mn-lt"/>
              </a:rPr>
              <a:t>Онгудайская</a:t>
            </a:r>
            <a:r>
              <a:rPr lang="ru-RU" sz="1400" dirty="0" smtClean="0">
                <a:solidFill>
                  <a:srgbClr val="163470"/>
                </a:solidFill>
                <a:latin typeface="+mn-lt"/>
              </a:rPr>
              <a:t>». </a:t>
            </a:r>
            <a:r>
              <a:rPr lang="ru-RU" sz="1400" dirty="0">
                <a:solidFill>
                  <a:srgbClr val="163470"/>
                </a:solidFill>
                <a:latin typeface="+mn-lt"/>
              </a:rPr>
              <a:t>Коэффициенты намагниченности сердечника в этом случае не превышают 0,4.</a:t>
            </a:r>
            <a:endParaRPr lang="ru-RU" sz="1400" dirty="0" smtClean="0">
              <a:solidFill>
                <a:srgbClr val="163470"/>
              </a:solidFill>
              <a:latin typeface="+mn-lt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2510130" y="313565"/>
            <a:ext cx="8508389" cy="5909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rgbClr val="163470"/>
                </a:solidFill>
                <a:latin typeface="+mn-lt"/>
                <a:ea typeface="+mn-ea"/>
                <a:cs typeface="+mn-cs"/>
              </a:rPr>
              <a:t>Оценка влияния геомагнитно-индуцированных токов на сердечники силовых трансформаторов электрической сети 110 </a:t>
            </a:r>
            <a:r>
              <a:rPr lang="ru-RU" sz="1800" b="1" dirty="0" err="1" smtClean="0">
                <a:solidFill>
                  <a:srgbClr val="163470"/>
                </a:solidFill>
                <a:latin typeface="+mn-lt"/>
                <a:ea typeface="+mn-ea"/>
                <a:cs typeface="+mn-cs"/>
              </a:rPr>
              <a:t>кВ</a:t>
            </a:r>
            <a:r>
              <a:rPr lang="ru-RU" sz="1800" b="1" dirty="0" smtClean="0">
                <a:solidFill>
                  <a:srgbClr val="163470"/>
                </a:solidFill>
                <a:latin typeface="+mn-lt"/>
                <a:ea typeface="+mn-ea"/>
                <a:cs typeface="+mn-cs"/>
              </a:rPr>
              <a:t>  Республики Алтай</a:t>
            </a:r>
            <a:endParaRPr lang="ru-RU" sz="1800" b="1" dirty="0">
              <a:solidFill>
                <a:srgbClr val="16347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0" name="Рисунок 19" descr="D:\Projekt\grant\KZ\готовая\Fig4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0816" y="3709255"/>
            <a:ext cx="3519539" cy="1833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16" y="1362817"/>
            <a:ext cx="3357304" cy="206748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78234" y="3463036"/>
            <a:ext cx="3702467" cy="24621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ru-RU" sz="1000" dirty="0" smtClean="0">
                <a:solidFill>
                  <a:srgbClr val="163470"/>
                </a:solidFill>
              </a:rPr>
              <a:t>Рис. 1. Схема энергосети Республики Алтай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16347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06608" y="5538014"/>
            <a:ext cx="4407043" cy="55399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163470"/>
                </a:solidFill>
              </a:rPr>
              <a:t>Рис. 2. Динамика </a:t>
            </a:r>
            <a:r>
              <a:rPr lang="ru-RU" sz="1000" dirty="0">
                <a:solidFill>
                  <a:srgbClr val="163470"/>
                </a:solidFill>
              </a:rPr>
              <a:t>H-,D-составляющих геомагнитного поля на Алтае </a:t>
            </a:r>
            <a:r>
              <a:rPr lang="ru-RU" sz="1000" dirty="0" smtClean="0">
                <a:solidFill>
                  <a:srgbClr val="163470"/>
                </a:solidFill>
              </a:rPr>
              <a:t>(</a:t>
            </a:r>
            <a:r>
              <a:rPr lang="ru-RU" sz="1000" dirty="0">
                <a:solidFill>
                  <a:srgbClr val="163470"/>
                </a:solidFill>
              </a:rPr>
              <a:t>слева вверху) и динамика расчетных значений GIC в заземленных </a:t>
            </a:r>
            <a:r>
              <a:rPr lang="ru-RU" sz="1000" dirty="0" err="1">
                <a:solidFill>
                  <a:srgbClr val="163470"/>
                </a:solidFill>
              </a:rPr>
              <a:t>нейтралях</a:t>
            </a:r>
            <a:r>
              <a:rPr lang="ru-RU" sz="1000" dirty="0">
                <a:solidFill>
                  <a:srgbClr val="163470"/>
                </a:solidFill>
              </a:rPr>
              <a:t> на подстанциях в южной части энергосистемы Республики </a:t>
            </a:r>
            <a:r>
              <a:rPr lang="ru-RU" sz="1000" dirty="0" smtClean="0">
                <a:solidFill>
                  <a:srgbClr val="163470"/>
                </a:solidFill>
              </a:rPr>
              <a:t>Алтай</a:t>
            </a:r>
            <a:endParaRPr lang="ru-RU" sz="1000" dirty="0">
              <a:solidFill>
                <a:srgbClr val="1634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05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68"/>
            <a:ext cx="12192000" cy="686060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676000" y="1414974"/>
            <a:ext cx="3168000" cy="30777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400" b="1" i="1" u="none" strike="noStrike" kern="1200" cap="none" spc="0" normalizeH="0" baseline="0" noProof="0" dirty="0">
                <a:ln>
                  <a:noFill/>
                </a:ln>
                <a:solidFill>
                  <a:srgbClr val="1B4089"/>
                </a:solidFill>
                <a:effectLst/>
                <a:uLnTx/>
                <a:uFillTx/>
                <a:latin typeface="Calibri"/>
                <a:ea typeface="Verdana" pitchFamily="34" charset="0"/>
                <a:cs typeface="+mn-cs"/>
              </a:rPr>
              <a:t>Авторы</a:t>
            </a: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B4089"/>
                </a:solidFill>
                <a:effectLst/>
                <a:uLnTx/>
                <a:uFillTx/>
                <a:latin typeface="Calibri"/>
                <a:ea typeface="Verdana" pitchFamily="34" charset="0"/>
                <a:cs typeface="+mn-cs"/>
              </a:rPr>
              <a:t>: Е.Г. Воронков, Е.Г. Воронкова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srgbClr val="1B4089"/>
              </a:solidFill>
              <a:effectLst/>
              <a:uLnTx/>
              <a:uFillTx/>
              <a:latin typeface="Calibri"/>
              <a:ea typeface="Verdana" pitchFamily="34" charset="0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92564" y="2986138"/>
            <a:ext cx="5405791" cy="2459228"/>
          </a:xfrm>
          <a:prstGeom prst="rect">
            <a:avLst/>
          </a:prstGeom>
          <a:noFill/>
        </p:spPr>
        <p:txBody>
          <a:bodyPr vert="horz" lIns="91438" tIns="45719" rIns="91438" bIns="45719" rtlCol="0" anchor="ctr">
            <a:noAutofit/>
          </a:bodyPr>
          <a:lstStyle>
            <a:defPPr>
              <a:defRPr lang="ru-RU"/>
            </a:defPPr>
            <a:lvl1pPr algn="just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 sz="1400">
                <a:solidFill>
                  <a:srgbClr val="163470"/>
                </a:solidFill>
                <a:latin typeface="Calibri" pitchFamily="34" charset="0"/>
              </a:defRPr>
            </a:lvl1pPr>
          </a:lstStyle>
          <a:p>
            <a:r>
              <a:rPr lang="ru-RU" dirty="0"/>
              <a:t>Обнаруживается изменчивость среди половых и этнических групп по обобщенному показателю полового диморфизма. Феминные признаки демонстрируют женщины алтай-кижи, маскулинные мужчины алтай-кижи и русские г. Горно-Алтайска.</a:t>
            </a:r>
          </a:p>
          <a:p>
            <a:r>
              <a:rPr lang="ru-RU" dirty="0"/>
              <a:t>Все русские женщины и юноши алтай-кижи Онгудайского района занимают промежуточное положение, т.е. их обобщенный показатель полового диморфизма указывает на андрогинность.</a:t>
            </a:r>
          </a:p>
          <a:p>
            <a:r>
              <a:rPr lang="ru-RU" dirty="0"/>
              <a:t>Статистический анализ кефалометрических данных обнаруживает правостороннюю флуктуирующую асимметрию затрагивающую в основном средний этаж лица.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878062" y="713256"/>
            <a:ext cx="11120293" cy="5909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rgbClr val="16347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Комплексное исследование вариаций строения лица коренного и пришлого населения </a:t>
            </a:r>
            <a:br>
              <a:rPr lang="ru-RU" sz="1800" b="1" dirty="0" smtClean="0">
                <a:solidFill>
                  <a:srgbClr val="16347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16347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Республики Алтай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471600" y="1214450"/>
            <a:ext cx="2975153" cy="4046362"/>
            <a:chOff x="688504" y="1506181"/>
            <a:chExt cx="2975153" cy="4046362"/>
          </a:xfrm>
        </p:grpSpPr>
        <p:pic>
          <p:nvPicPr>
            <p:cNvPr id="6" name="Рисунок 5" descr="D:\фото Мед училище\алтайцы\Г-Алтайск ж\Обобщенный фотопортрет женщин алтаек г. Горно-Алтайска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1" r="4605" b="7963"/>
            <a:stretch>
              <a:fillRect/>
            </a:stretch>
          </p:blipFill>
          <p:spPr bwMode="auto">
            <a:xfrm flipH="1">
              <a:off x="688504" y="2553127"/>
              <a:ext cx="766408" cy="978564"/>
            </a:xfrm>
            <a:prstGeom prst="rect">
              <a:avLst/>
            </a:prstGeom>
            <a:solidFill>
              <a:srgbClr val="22252D"/>
            </a:solidFill>
            <a:ln w="9525">
              <a:noFill/>
              <a:miter lim="800000"/>
            </a:ln>
            <a:effectLst/>
            <a:extLst/>
          </p:spPr>
        </p:pic>
        <p:pic>
          <p:nvPicPr>
            <p:cNvPr id="8" name="Рисунок 6" descr="D:\фото Мед училище\алтайцы\К-Агач ж\Обобщенный фотопортрет женщин алтаек Кощ-Агачского района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83" b="1607"/>
            <a:stretch>
              <a:fillRect/>
            </a:stretch>
          </p:blipFill>
          <p:spPr bwMode="auto">
            <a:xfrm flipH="1">
              <a:off x="1806884" y="3567965"/>
              <a:ext cx="756367" cy="978856"/>
            </a:xfrm>
            <a:prstGeom prst="rect">
              <a:avLst/>
            </a:prstGeom>
            <a:solidFill>
              <a:srgbClr val="22252D"/>
            </a:solidFill>
            <a:ln w="9525">
              <a:noFill/>
              <a:miter lim="800000"/>
            </a:ln>
            <a:extLst/>
          </p:spPr>
        </p:pic>
        <p:pic>
          <p:nvPicPr>
            <p:cNvPr id="9" name="Рисунок 7" descr="D:\фото Мед училище\алтайцы\Онгудай ж\Обобщенный фотопортрет женщины алтайки Онгудайского района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171920" y="2554672"/>
              <a:ext cx="782661" cy="978564"/>
            </a:xfrm>
            <a:prstGeom prst="rect">
              <a:avLst/>
            </a:prstGeom>
            <a:solidFill>
              <a:srgbClr val="22252D"/>
            </a:solidFill>
            <a:ln w="9525">
              <a:noFill/>
              <a:miter lim="800000"/>
            </a:ln>
            <a:extLst/>
          </p:spPr>
        </p:pic>
        <p:pic>
          <p:nvPicPr>
            <p:cNvPr id="10" name="Рисунок 8" descr="D:\фото Мед училище\алтайцы\У-Кан ж\Обобщенный фотопортрет женщин алтаек Усть-Канского района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3" r="3579" b="4329"/>
            <a:stretch>
              <a:fillRect/>
            </a:stretch>
          </p:blipFill>
          <p:spPr bwMode="auto">
            <a:xfrm flipH="1">
              <a:off x="2954020" y="2553127"/>
              <a:ext cx="709637" cy="978564"/>
            </a:xfrm>
            <a:prstGeom prst="rect">
              <a:avLst/>
            </a:prstGeom>
            <a:solidFill>
              <a:srgbClr val="22252D"/>
            </a:solidFill>
            <a:ln w="9525">
              <a:noFill/>
              <a:miter lim="800000"/>
            </a:ln>
            <a:extLst/>
          </p:spPr>
        </p:pic>
        <p:pic>
          <p:nvPicPr>
            <p:cNvPr id="11" name="Рисунок 9" descr="D:\фото Мед училище\алтайцы\У-Улаган ж\Обобщенный фотопортрет женщин альаек Усть-Улаганского района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1131335" y="3568111"/>
              <a:ext cx="679098" cy="978564"/>
            </a:xfrm>
            <a:prstGeom prst="rect">
              <a:avLst/>
            </a:prstGeom>
            <a:solidFill>
              <a:srgbClr val="22252D"/>
            </a:solidFill>
            <a:ln w="9525">
              <a:noFill/>
              <a:miter lim="800000"/>
            </a:ln>
            <a:extLst/>
          </p:spPr>
        </p:pic>
        <p:pic>
          <p:nvPicPr>
            <p:cNvPr id="12" name="Рисунок 4" descr="D:\фото Мед училище\русские\Г-Алтайск м\Обобщенный фотопортрет русских мужчин г. Горно-Алтайска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842891" y="4580959"/>
              <a:ext cx="706601" cy="969384"/>
            </a:xfrm>
            <a:prstGeom prst="rect">
              <a:avLst/>
            </a:prstGeom>
            <a:solidFill>
              <a:srgbClr val="22252D"/>
            </a:solidFill>
            <a:ln w="9525">
              <a:noFill/>
              <a:miter lim="800000"/>
            </a:ln>
            <a:extLst/>
          </p:spPr>
        </p:pic>
        <p:pic>
          <p:nvPicPr>
            <p:cNvPr id="13" name="Рисунок 10" descr="D:\фото Мед училище\алтайцы\К-Агач м\Обобщенный фотопортрет мужчин алтайцев Кош-агачского района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770370" y="4583159"/>
              <a:ext cx="682619" cy="969384"/>
            </a:xfrm>
            <a:prstGeom prst="rect">
              <a:avLst/>
            </a:prstGeom>
            <a:solidFill>
              <a:srgbClr val="22252D"/>
            </a:solidFill>
            <a:ln w="9525">
              <a:noFill/>
              <a:miter lim="800000"/>
            </a:ln>
            <a:extLst/>
          </p:spPr>
        </p:pic>
        <p:pic>
          <p:nvPicPr>
            <p:cNvPr id="14" name="Рисунок 11" descr="D:\фото Мед училище\алтайцы\Онгудай м\Обобщенный фотопортрет мужчин алтайцев Онгудайского района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65" b="5272"/>
            <a:stretch>
              <a:fillRect/>
            </a:stretch>
          </p:blipFill>
          <p:spPr bwMode="auto">
            <a:xfrm flipH="1">
              <a:off x="1452989" y="4583159"/>
              <a:ext cx="707283" cy="969384"/>
            </a:xfrm>
            <a:prstGeom prst="rect">
              <a:avLst/>
            </a:prstGeom>
            <a:solidFill>
              <a:srgbClr val="22252D"/>
            </a:solidFill>
            <a:ln w="9525">
              <a:noFill/>
              <a:miter lim="800000"/>
            </a:ln>
            <a:extLst/>
          </p:spPr>
        </p:pic>
        <p:pic>
          <p:nvPicPr>
            <p:cNvPr id="15" name="Рисунок 12" descr="D:\фото Мед училище\алтайцы\У-Кан м\Обобщенный фотопортрет мужчин алтайцев Усть-Канского района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160272" y="4582059"/>
              <a:ext cx="718670" cy="969384"/>
            </a:xfrm>
            <a:prstGeom prst="rect">
              <a:avLst/>
            </a:prstGeom>
            <a:solidFill>
              <a:srgbClr val="22252D"/>
            </a:solidFill>
            <a:ln w="9525">
              <a:noFill/>
              <a:miter lim="800000"/>
            </a:ln>
            <a:extLst/>
          </p:spPr>
        </p:pic>
        <p:pic>
          <p:nvPicPr>
            <p:cNvPr id="16" name="Рисунок 1" descr="D:\фото Мед училище\русские\Г-Алтайск ж\Обобщенный фотопортрет женцин г. Горно-Алтайска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754919" y="1512532"/>
              <a:ext cx="723551" cy="984026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Рисунок 2" descr="D:\фото Мед училище\русские\Майма ж\Обобщенный фотопортрет русских женщин майминского района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1478181" y="1509637"/>
              <a:ext cx="710414" cy="994948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Рисунок 3" descr="D:\фото Мед училище\русские\У-Кокса ж\Обобщенный фотопортрет русских женщин Усть-Коксинского района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2858724" y="1507580"/>
              <a:ext cx="722350" cy="998448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56109" y="3569646"/>
              <a:ext cx="730804" cy="97910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54912" y="2552129"/>
              <a:ext cx="722559" cy="97672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88597" y="1506181"/>
              <a:ext cx="682062" cy="1002431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2" name="Заголовок 1"/>
          <p:cNvSpPr txBox="1">
            <a:spLocks/>
          </p:cNvSpPr>
          <p:nvPr/>
        </p:nvSpPr>
        <p:spPr>
          <a:xfrm>
            <a:off x="219919" y="5422215"/>
            <a:ext cx="3144251" cy="4724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ru-RU" sz="1100" dirty="0" smtClean="0">
                <a:solidFill>
                  <a:srgbClr val="163470"/>
                </a:solidFill>
                <a:latin typeface="+mn-lt"/>
              </a:rPr>
              <a:t>Рис. 1. Обобщенный (усредненный) фотопортрет </a:t>
            </a:r>
            <a:br>
              <a:rPr lang="ru-RU" sz="1100" dirty="0" smtClean="0">
                <a:solidFill>
                  <a:srgbClr val="163470"/>
                </a:solidFill>
                <a:latin typeface="+mn-lt"/>
              </a:rPr>
            </a:br>
            <a:r>
              <a:rPr lang="ru-RU" sz="1100" dirty="0" smtClean="0">
                <a:solidFill>
                  <a:srgbClr val="163470"/>
                </a:solidFill>
                <a:latin typeface="+mn-lt"/>
              </a:rPr>
              <a:t>этно-половых групп разных районов </a:t>
            </a:r>
          </a:p>
          <a:p>
            <a:pPr>
              <a:lnSpc>
                <a:spcPct val="100000"/>
              </a:lnSpc>
              <a:defRPr/>
            </a:pPr>
            <a:r>
              <a:rPr lang="ru-RU" sz="1100" dirty="0" smtClean="0">
                <a:solidFill>
                  <a:srgbClr val="163470"/>
                </a:solidFill>
                <a:latin typeface="+mn-lt"/>
              </a:rPr>
              <a:t>Республики Алтай</a:t>
            </a:r>
            <a:endParaRPr lang="ru-RU" sz="1100" dirty="0">
              <a:solidFill>
                <a:srgbClr val="163470"/>
              </a:solidFill>
              <a:latin typeface="+mn-lt"/>
            </a:endParaRPr>
          </a:p>
        </p:txBody>
      </p:sp>
      <p:sp>
        <p:nvSpPr>
          <p:cNvPr id="23" name="TextBox 4"/>
          <p:cNvSpPr txBox="1">
            <a:spLocks noChangeArrowheads="1"/>
          </p:cNvSpPr>
          <p:nvPr/>
        </p:nvSpPr>
        <p:spPr bwMode="auto">
          <a:xfrm>
            <a:off x="3812353" y="5317085"/>
            <a:ext cx="2759297" cy="57756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marL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100" b="0" kern="1200">
                <a:solidFill>
                  <a:srgbClr val="163470"/>
                </a:solidFill>
                <a:latin typeface="+mn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dirty="0" smtClean="0"/>
              <a:t>Рис. 2. Обобщенный </a:t>
            </a:r>
            <a:r>
              <a:rPr lang="ru-RU" altLang="ru-RU" dirty="0"/>
              <a:t>показатель полового диморфизма (</a:t>
            </a:r>
            <a:r>
              <a:rPr lang="ru-RU" altLang="ru-RU" dirty="0" smtClean="0"/>
              <a:t>ОППД) в </a:t>
            </a:r>
            <a:r>
              <a:rPr lang="ru-RU" altLang="ru-RU" dirty="0"/>
              <a:t>координатном пространстве двух главных компонент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931976" y="1802725"/>
            <a:ext cx="7969899" cy="1169551"/>
          </a:xfrm>
          <a:prstGeom prst="rect">
            <a:avLst/>
          </a:prstGeom>
          <a:noFill/>
        </p:spPr>
        <p:txBody>
          <a:bodyPr vert="horz" lIns="91438" tIns="45719" rIns="91438" bIns="45719" rtlCol="0" anchor="ctr">
            <a:noAutofit/>
          </a:bodyPr>
          <a:lstStyle/>
          <a:p>
            <a:pPr algn="just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</a:pPr>
            <a:r>
              <a:rPr lang="ru-RU" sz="1400" dirty="0">
                <a:solidFill>
                  <a:srgbClr val="163470"/>
                </a:solidFill>
                <a:latin typeface="Calibri" pitchFamily="34" charset="0"/>
              </a:rPr>
              <a:t>Впервые составлены обобщенные фотопортреты коренного населения Республики Алтай. В частности, показано визуальное разнообразие коренного русского населения Майминского, Чойского, Усть-Коксинского районов и г. Горно-Алтайска. Кроме того, показано визуальное разнообразие коренного населения алтай-кижи Шебалинского, Онгудайского, Усть-Канского, Улаганского, Кош-</a:t>
            </a:r>
            <a:r>
              <a:rPr lang="ru-RU" sz="1400" dirty="0" err="1">
                <a:solidFill>
                  <a:srgbClr val="163470"/>
                </a:solidFill>
                <a:latin typeface="Calibri" pitchFamily="34" charset="0"/>
              </a:rPr>
              <a:t>Агачского</a:t>
            </a:r>
            <a:r>
              <a:rPr lang="ru-RU" sz="1400" dirty="0">
                <a:solidFill>
                  <a:srgbClr val="163470"/>
                </a:solidFill>
                <a:latin typeface="Calibri" pitchFamily="34" charset="0"/>
              </a:rPr>
              <a:t> районов и г. </a:t>
            </a:r>
            <a:r>
              <a:rPr lang="ru-RU" sz="1400" dirty="0" smtClean="0">
                <a:solidFill>
                  <a:srgbClr val="163470"/>
                </a:solidFill>
                <a:latin typeface="Calibri" pitchFamily="34" charset="0"/>
              </a:rPr>
              <a:t>Горно-Алтайска (рис. 1). </a:t>
            </a:r>
            <a:endParaRPr lang="ru-RU" sz="1400" dirty="0">
              <a:solidFill>
                <a:srgbClr val="163470"/>
              </a:solidFill>
              <a:latin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11170" y="5970619"/>
            <a:ext cx="9664860" cy="738662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>
            <a:defPPr>
              <a:defRPr lang="ru-RU"/>
            </a:defPPr>
            <a:lvl1pPr marL="171450" lvl="0" indent="-171450" algn="l" defTabSz="914400" rtl="0" eaLnBrk="1" latinLnBrk="0" hangingPunct="1"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 sz="9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buClr>
                <a:srgbClr val="70AD47">
                  <a:lumMod val="75000"/>
                </a:srgbClr>
              </a:buClr>
              <a:buNone/>
              <a:defRPr/>
            </a:pP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Публикации:  </a:t>
            </a:r>
            <a:r>
              <a:rPr lang="ru-RU" sz="1050" b="1" i="0" dirty="0">
                <a:solidFill>
                  <a:srgbClr val="163470"/>
                </a:solidFill>
              </a:rPr>
              <a:t>Воронков, Е. Г. Обобщенный фотопортрет студентов психолого-педагогического факультета Горно-Алтайского государственного университета / </a:t>
            </a:r>
            <a:r>
              <a:rPr lang="ru-RU" sz="1050" b="1" i="0" dirty="0" smtClean="0">
                <a:solidFill>
                  <a:srgbClr val="163470"/>
                </a:solidFill>
              </a:rPr>
              <a:t>Е.Г</a:t>
            </a:r>
            <a:r>
              <a:rPr lang="ru-RU" sz="1050" b="1" i="0" dirty="0">
                <a:solidFill>
                  <a:srgbClr val="163470"/>
                </a:solidFill>
              </a:rPr>
              <a:t>. Воронков, </a:t>
            </a:r>
            <a:r>
              <a:rPr lang="ru-RU" sz="1050" b="1" i="0" dirty="0" smtClean="0">
                <a:solidFill>
                  <a:srgbClr val="163470"/>
                </a:solidFill>
              </a:rPr>
              <a:t>Е.Г</a:t>
            </a:r>
            <a:r>
              <a:rPr lang="ru-RU" sz="1050" b="1" i="0" dirty="0">
                <a:solidFill>
                  <a:srgbClr val="163470"/>
                </a:solidFill>
              </a:rPr>
              <a:t>. Воронкова // Диалог культур в современном многонациональном образовательном пространстве : сборник статей по материалам Международной научно-практической конференции, Горно-Алтайск, 03 ноября 2023 года. – Горно-Алтайск: Горно-Алтайский государственный университет, 2024. – С. </a:t>
            </a:r>
            <a:r>
              <a:rPr lang="ru-RU" sz="1050" b="1" i="0" dirty="0" smtClean="0">
                <a:solidFill>
                  <a:srgbClr val="163470"/>
                </a:solidFill>
              </a:rPr>
              <a:t>28-31</a:t>
            </a: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srgbClr val="163470"/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36" name="Группа 35"/>
          <p:cNvGrpSpPr/>
          <p:nvPr/>
        </p:nvGrpSpPr>
        <p:grpSpPr>
          <a:xfrm>
            <a:off x="3717422" y="3214319"/>
            <a:ext cx="2786800" cy="1999506"/>
            <a:chOff x="3763722" y="3549994"/>
            <a:chExt cx="2786800" cy="1999506"/>
          </a:xfrm>
        </p:grpSpPr>
        <p:pic>
          <p:nvPicPr>
            <p:cNvPr id="37" name="Диаграмма 2"/>
            <p:cNvPicPr>
              <a:picLocks noChangeArrowheads="1"/>
            </p:cNvPicPr>
            <p:nvPr/>
          </p:nvPicPr>
          <p:blipFill>
            <a:blip r:embed="rId20"/>
            <a:srcRect l="-3134" t="-2423" r="-2322" b="-4662"/>
            <a:stretch>
              <a:fillRect/>
            </a:stretch>
          </p:blipFill>
          <p:spPr bwMode="auto">
            <a:xfrm>
              <a:off x="3763722" y="3549994"/>
              <a:ext cx="2786800" cy="1896704"/>
            </a:xfrm>
            <a:prstGeom prst="rect">
              <a:avLst/>
            </a:prstGeom>
            <a:noFill/>
            <a:ln w="9525">
              <a:solidFill>
                <a:srgbClr val="163470"/>
              </a:solidFill>
              <a:miter lim="800000"/>
            </a:ln>
            <a:effectLst/>
          </p:spPr>
        </p:pic>
        <p:sp>
          <p:nvSpPr>
            <p:cNvPr id="38" name="Овал 37"/>
            <p:cNvSpPr/>
            <p:nvPr/>
          </p:nvSpPr>
          <p:spPr>
            <a:xfrm>
              <a:off x="5696981" y="3722909"/>
              <a:ext cx="106781" cy="106781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9pPr>
            </a:lstStyle>
            <a:p>
              <a:pPr algn="ctr"/>
              <a:endParaRPr lang="ru-RU" sz="800">
                <a:solidFill>
                  <a:schemeClr val="tx1"/>
                </a:solidFill>
              </a:endParaRPr>
            </a:p>
          </p:txBody>
        </p:sp>
        <p:sp>
          <p:nvSpPr>
            <p:cNvPr id="39" name="Пятиугольник 38"/>
            <p:cNvSpPr/>
            <p:nvPr/>
          </p:nvSpPr>
          <p:spPr>
            <a:xfrm flipH="1">
              <a:off x="4070432" y="5385724"/>
              <a:ext cx="1359062" cy="133248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9pPr>
            </a:lstStyle>
            <a:p>
              <a:pPr algn="ctr"/>
              <a:endParaRPr lang="ru-RU" sz="600" b="1"/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4140269" y="5362409"/>
              <a:ext cx="755494" cy="18466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600" b="1">
                  <a:solidFill>
                    <a:schemeClr val="tx2">
                      <a:lumMod val="50000"/>
                    </a:schemeClr>
                  </a:solidFill>
                </a:rPr>
                <a:t>ФЕМИННОСТЬ</a:t>
              </a:r>
            </a:p>
          </p:txBody>
        </p:sp>
        <p:sp>
          <p:nvSpPr>
            <p:cNvPr id="41" name="Пятиугольник 40"/>
            <p:cNvSpPr/>
            <p:nvPr/>
          </p:nvSpPr>
          <p:spPr>
            <a:xfrm>
              <a:off x="5079147" y="5385724"/>
              <a:ext cx="1359062" cy="133248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9pPr>
            </a:lstStyle>
            <a:p>
              <a:pPr algn="ctr"/>
              <a:endParaRPr lang="ru-RU" sz="600" b="1"/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5409425" y="5364834"/>
              <a:ext cx="954719" cy="18466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600" b="1">
                  <a:solidFill>
                    <a:schemeClr val="tx2">
                      <a:lumMod val="50000"/>
                    </a:schemeClr>
                  </a:solidFill>
                </a:rPr>
                <a:t>МАСКУЛИННОСТЬ</a:t>
              </a: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4762995" y="5364834"/>
              <a:ext cx="848649" cy="18466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600" b="1" dirty="0">
                  <a:solidFill>
                    <a:schemeClr val="tx2">
                      <a:lumMod val="50000"/>
                    </a:schemeClr>
                  </a:solidFill>
                </a:rPr>
                <a:t>АНДРОГИННОСТЬ</a:t>
              </a:r>
            </a:p>
          </p:txBody>
        </p:sp>
        <p:sp>
          <p:nvSpPr>
            <p:cNvPr id="44" name="Овал 43"/>
            <p:cNvSpPr/>
            <p:nvPr/>
          </p:nvSpPr>
          <p:spPr>
            <a:xfrm>
              <a:off x="4191387" y="3806519"/>
              <a:ext cx="1037088" cy="1211559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45" name="Овал 44"/>
            <p:cNvSpPr/>
            <p:nvPr/>
          </p:nvSpPr>
          <p:spPr>
            <a:xfrm>
              <a:off x="4749963" y="4043078"/>
              <a:ext cx="997437" cy="1004157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46" name="Овал 45"/>
            <p:cNvSpPr/>
            <p:nvPr/>
          </p:nvSpPr>
          <p:spPr>
            <a:xfrm>
              <a:off x="5017895" y="4092556"/>
              <a:ext cx="1269331" cy="1041287"/>
            </a:xfrm>
            <a:prstGeom prst="ellipse">
              <a:avLst/>
            </a:prstGeom>
            <a:solidFill>
              <a:srgbClr val="C00000">
                <a:alpha val="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Calibri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289267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6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5342" y="6086125"/>
            <a:ext cx="9535552" cy="57707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>
            <a:defPPr>
              <a:defRPr lang="ru-RU"/>
            </a:defPPr>
            <a:lvl1pPr marL="171450" lvl="0" indent="-171450" algn="l" defTabSz="914400" rtl="0" eaLnBrk="1" latinLnBrk="0" hangingPunct="1">
              <a:buClr>
                <a:schemeClr val="accent6">
                  <a:lumMod val="75000"/>
                </a:schemeClr>
              </a:buClr>
              <a:buFont typeface="Wingdings"/>
              <a:buChar char="ü"/>
              <a:defRPr sz="9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spcBef>
                <a:spcPct val="0"/>
              </a:spcBef>
              <a:spcAft>
                <a:spcPct val="0"/>
              </a:spcAft>
              <a:buClr>
                <a:srgbClr val="70AD47">
                  <a:lumMod val="75000"/>
                </a:srgbClr>
              </a:buClr>
              <a:buNone/>
              <a:defRPr/>
            </a:pPr>
            <a:r>
              <a:rPr kumimoji="0" lang="ru-RU" sz="1050" b="1" i="0" u="none" strike="noStrike" kern="1200" cap="none" spc="0" normalizeH="0" baseline="0" dirty="0" smtClean="0">
                <a:solidFill>
                  <a:srgbClr val="163470"/>
                </a:solidFill>
                <a:effectLst/>
                <a:uLnTx/>
                <a:uFillTx/>
                <a:ea typeface="+mn-ea"/>
                <a:cs typeface="+mn-cs"/>
              </a:rPr>
              <a:t>Публикации</a:t>
            </a:r>
            <a:r>
              <a:rPr kumimoji="0" lang="ru-RU" sz="1050" b="1" i="0" u="none" strike="noStrike" kern="1200" cap="none" spc="0" normalizeH="0" baseline="0" dirty="0">
                <a:solidFill>
                  <a:srgbClr val="163470"/>
                </a:solidFill>
                <a:effectLst/>
                <a:uLnTx/>
                <a:uFillTx/>
                <a:ea typeface="+mn-ea"/>
                <a:cs typeface="+mn-cs"/>
              </a:rPr>
              <a:t>:</a:t>
            </a:r>
            <a:r>
              <a:rPr kumimoji="0" lang="ru-RU" altLang="en-US" sz="1050" b="1" i="0" u="none" strike="noStrike" kern="1200" cap="none" spc="0" normalizeH="0" baseline="0" dirty="0">
                <a:solidFill>
                  <a:srgbClr val="16347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altLang="en-US" sz="1050" b="1" i="0" u="none" strike="noStrike" kern="1200" cap="none" spc="0" normalizeH="0" baseline="0" dirty="0" smtClean="0">
                <a:solidFill>
                  <a:srgbClr val="163470"/>
                </a:solidFill>
                <a:effectLst/>
                <a:uLnTx/>
                <a:uFillTx/>
                <a:ea typeface="+mn-ea"/>
                <a:cs typeface="+mn-cs"/>
              </a:rPr>
              <a:t>Ильиных </a:t>
            </a:r>
            <a:r>
              <a:rPr kumimoji="0" lang="ru-RU" altLang="en-US" sz="1050" b="1" i="0" u="none" strike="noStrike" kern="1200" cap="none" spc="0" normalizeH="0" baseline="0" dirty="0">
                <a:solidFill>
                  <a:srgbClr val="163470"/>
                </a:solidFill>
                <a:effectLst/>
                <a:uLnTx/>
                <a:uFillTx/>
                <a:ea typeface="+mn-ea"/>
                <a:cs typeface="+mn-cs"/>
              </a:rPr>
              <a:t>И</a:t>
            </a:r>
            <a:r>
              <a:rPr kumimoji="0" lang="en-US" altLang="ru-RU" sz="1050" b="1" i="0" u="none" strike="noStrike" kern="1200" cap="none" spc="0" normalizeH="0" baseline="0" dirty="0">
                <a:solidFill>
                  <a:srgbClr val="163470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  <a:r>
              <a:rPr kumimoji="0" lang="ru-RU" altLang="en-US" sz="1050" b="1" i="0" u="none" strike="noStrike" kern="1200" cap="none" spc="0" normalizeH="0" baseline="0" dirty="0">
                <a:solidFill>
                  <a:srgbClr val="163470"/>
                </a:solidFill>
                <a:effectLst/>
                <a:uLnTx/>
                <a:uFillTx/>
                <a:ea typeface="+mn-ea"/>
                <a:cs typeface="+mn-cs"/>
              </a:rPr>
              <a:t>А</a:t>
            </a:r>
            <a:r>
              <a:rPr kumimoji="0" lang="en-US" altLang="ru-RU" sz="1050" b="1" i="0" u="none" strike="noStrike" kern="1200" cap="none" spc="0" normalizeH="0" baseline="0" dirty="0">
                <a:solidFill>
                  <a:srgbClr val="163470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  <a:r>
              <a:rPr kumimoji="0" lang="ru-RU" altLang="en-US" sz="1050" b="1" i="0" u="none" strike="noStrike" kern="1200" cap="none" spc="0" normalizeH="0" baseline="0" dirty="0">
                <a:solidFill>
                  <a:srgbClr val="16347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altLang="en-US" sz="1050" b="1" i="0" u="none" strike="noStrike" kern="1200" cap="none" spc="0" normalizeH="0" baseline="0" dirty="0" smtClean="0">
                <a:solidFill>
                  <a:srgbClr val="163470"/>
                </a:solidFill>
                <a:effectLst/>
                <a:uLnTx/>
                <a:uFillTx/>
                <a:ea typeface="+mn-ea"/>
                <a:cs typeface="+mn-cs"/>
              </a:rPr>
              <a:t>Т</a:t>
            </a:r>
            <a:r>
              <a:rPr lang="ru-RU" sz="1050" b="1" i="0" dirty="0" smtClean="0">
                <a:solidFill>
                  <a:srgbClr val="163470"/>
                </a:solidFill>
                <a:ea typeface="+mn-ea"/>
                <a:cs typeface="+mn-cs"/>
              </a:rPr>
              <a:t>отемное существо как сакральное явление в экологических взаимодействиях</a:t>
            </a:r>
            <a:r>
              <a:rPr lang="ru-RU" altLang="en-US" sz="1050" b="1" i="0" dirty="0" smtClean="0">
                <a:solidFill>
                  <a:srgbClr val="163470"/>
                </a:solidFill>
                <a:ea typeface="+mn-ea"/>
                <a:cs typeface="+mn-cs"/>
              </a:rPr>
              <a:t> </a:t>
            </a:r>
            <a:r>
              <a:rPr lang="en-US" altLang="ru-RU" sz="1050" b="1" i="0" dirty="0" smtClean="0">
                <a:solidFill>
                  <a:srgbClr val="163470"/>
                </a:solidFill>
                <a:ea typeface="+mn-ea"/>
                <a:cs typeface="+mn-cs"/>
              </a:rPr>
              <a:t>//</a:t>
            </a:r>
            <a:r>
              <a:rPr lang="ru-RU" altLang="en-US" sz="1050" b="1" i="0" dirty="0" smtClean="0">
                <a:solidFill>
                  <a:srgbClr val="163470"/>
                </a:solidFill>
                <a:ea typeface="+mn-ea"/>
                <a:cs typeface="+mn-cs"/>
              </a:rPr>
              <a:t> </a:t>
            </a:r>
            <a:r>
              <a:rPr lang="ru-RU" altLang="en-US" sz="1050" b="1" i="0" dirty="0">
                <a:solidFill>
                  <a:srgbClr val="163470"/>
                </a:solidFill>
                <a:effectLst/>
                <a:uLnTx/>
                <a:uFillTx/>
                <a:ea typeface="+mn-ea"/>
                <a:cs typeface="+mn-cs"/>
              </a:rPr>
              <a:t>В сборнике: Туризм и геоэкология горных </a:t>
            </a:r>
            <a:r>
              <a:rPr lang="ru-RU" altLang="en-US" sz="1050" b="1" i="0" dirty="0" smtClean="0">
                <a:solidFill>
                  <a:srgbClr val="163470"/>
                </a:solidFill>
                <a:effectLst/>
                <a:uLnTx/>
                <a:uFillTx/>
                <a:ea typeface="+mn-ea"/>
                <a:cs typeface="+mn-cs"/>
              </a:rPr>
              <a:t>регионов // сборник </a:t>
            </a:r>
            <a:r>
              <a:rPr lang="ru-RU" altLang="en-US" sz="1050" b="1" i="0" dirty="0">
                <a:solidFill>
                  <a:srgbClr val="163470"/>
                </a:solidFill>
                <a:effectLst/>
                <a:uLnTx/>
                <a:uFillTx/>
                <a:ea typeface="+mn-ea"/>
                <a:cs typeface="+mn-cs"/>
              </a:rPr>
              <a:t>материалов </a:t>
            </a:r>
            <a:r>
              <a:rPr lang="ru-RU" altLang="en-US" sz="1050" b="1" i="0" dirty="0" smtClean="0">
                <a:solidFill>
                  <a:srgbClr val="163470"/>
                </a:solidFill>
              </a:rPr>
              <a:t>II Всероссийской научно-практической конференции с международным участием «ТУРИЗМ </a:t>
            </a:r>
            <a:r>
              <a:rPr lang="ru-RU" altLang="en-US" sz="1050" b="1" i="0" dirty="0">
                <a:solidFill>
                  <a:srgbClr val="163470"/>
                </a:solidFill>
              </a:rPr>
              <a:t>И ГЕОЭКОЛОГИЯ ГОРНЫХ </a:t>
            </a:r>
            <a:r>
              <a:rPr lang="ru-RU" altLang="en-US" sz="1050" b="1" i="0" dirty="0" smtClean="0">
                <a:solidFill>
                  <a:srgbClr val="163470"/>
                </a:solidFill>
              </a:rPr>
              <a:t>РЕГИОНОВ». Горно-Алтайск</a:t>
            </a:r>
            <a:r>
              <a:rPr lang="ru-RU" altLang="en-US" sz="1050" b="1" i="0" dirty="0">
                <a:solidFill>
                  <a:srgbClr val="163470"/>
                </a:solidFill>
              </a:rPr>
              <a:t>, 14 июня 2024 </a:t>
            </a:r>
            <a:r>
              <a:rPr lang="ru-RU" altLang="en-US" sz="1050" b="1" i="0" dirty="0" smtClean="0">
                <a:solidFill>
                  <a:srgbClr val="163470"/>
                </a:solidFill>
              </a:rPr>
              <a:t>г. С. 47-51</a:t>
            </a:r>
            <a:r>
              <a:rPr lang="ru-RU" altLang="en-US" sz="1050" b="1" i="0" dirty="0">
                <a:solidFill>
                  <a:srgbClr val="163470"/>
                </a:solidFill>
              </a:rPr>
              <a:t>.</a:t>
            </a:r>
            <a:endParaRPr lang="en-US" altLang="ru-RU" sz="1050" b="1" i="0" dirty="0">
              <a:solidFill>
                <a:srgbClr val="16347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34143" y="792368"/>
            <a:ext cx="10008106" cy="3416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1800" b="1" dirty="0" smtClean="0">
                <a:solidFill>
                  <a:srgbClr val="163470"/>
                </a:solidFill>
                <a:latin typeface="+mn-lt"/>
                <a:ea typeface="+mn-ea"/>
                <a:cs typeface="+mn-cs"/>
              </a:rPr>
              <a:t>Тотемное существо как сакральное явление в экологических взаимодействиях</a:t>
            </a:r>
            <a:endParaRPr lang="ru-RU" sz="1800" b="1" dirty="0">
              <a:solidFill>
                <a:srgbClr val="16347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3461" y="5639322"/>
            <a:ext cx="4529667" cy="261608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0" lang="ru-RU" altLang="en-US" sz="1100" b="0" i="0" u="none" strike="noStrike" kern="1200" cap="none" spc="0" normalizeH="0" baseline="0" dirty="0" smtClean="0"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Рис 1. </a:t>
            </a:r>
            <a:r>
              <a:rPr lang="ru-RU" altLang="en-US" sz="1100" dirty="0">
                <a:solidFill>
                  <a:srgbClr val="163470"/>
                </a:solidFill>
                <a:latin typeface="Calibri"/>
              </a:rPr>
              <a:t>Отношения</a:t>
            </a:r>
            <a:r>
              <a:rPr kumimoji="0" lang="ru-RU" altLang="en-US" sz="1100" b="0" i="0" u="none" strike="noStrike" kern="1200" cap="none" spc="0" normalizeH="0" baseline="0" dirty="0" smtClean="0"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ru-RU" altLang="en-US" sz="1100" dirty="0" smtClean="0">
                <a:solidFill>
                  <a:srgbClr val="163470"/>
                </a:solidFill>
                <a:latin typeface="Calibri"/>
              </a:rPr>
              <a:t>«</a:t>
            </a:r>
            <a:r>
              <a:rPr kumimoji="0" lang="ru-RU" altLang="en-US" sz="1100" b="0" i="0" u="none" strike="noStrike" kern="1200" cap="none" spc="0" normalizeH="0" baseline="0" dirty="0" smtClean="0"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Человек</a:t>
            </a:r>
            <a:r>
              <a:rPr kumimoji="0" lang="en-US" altLang="ru-RU" sz="1100" b="0" i="0" u="none" strike="noStrike" kern="1200" cap="none" spc="0" normalizeH="0" baseline="0" dirty="0"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  <a:r>
              <a:rPr kumimoji="0" lang="ru-RU" altLang="en-US" sz="1100" b="0" i="0" u="none" strike="noStrike" kern="1200" cap="none" spc="0" normalizeH="0" baseline="0" dirty="0" smtClean="0"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Тотем»</a:t>
            </a:r>
            <a:endParaRPr kumimoji="0" lang="ru-RU" altLang="en-US" sz="1100" b="0" i="0" u="none" strike="noStrike" kern="1200" cap="none" spc="0" normalizeH="0" baseline="0" dirty="0">
              <a:solidFill>
                <a:srgbClr val="16347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31904" y="1829865"/>
            <a:ext cx="6627600" cy="3200876"/>
          </a:xfrm>
          <a:prstGeom prst="rect">
            <a:avLst/>
          </a:prstGeom>
          <a:noFill/>
        </p:spPr>
        <p:txBody>
          <a:bodyPr vert="horz" lIns="91438" tIns="45719" rIns="91438" bIns="45719" rtlCol="0" anchor="ctr">
            <a:noAutofit/>
          </a:bodyPr>
          <a:lstStyle>
            <a:defPPr>
              <a:defRPr lang="ru-RU"/>
            </a:defPPr>
            <a:lvl1pPr algn="just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 sz="1400">
                <a:solidFill>
                  <a:srgbClr val="163470"/>
                </a:solidFill>
                <a:latin typeface="Calibri" pitchFamily="34" charset="0"/>
              </a:defRPr>
            </a:lvl1pPr>
          </a:lstStyle>
          <a:p>
            <a:r>
              <a:rPr lang="ru-RU" altLang="en-US" dirty="0"/>
              <a:t>Выявлено несколько вариантов отношений «человек-тотем</a:t>
            </a:r>
            <a:r>
              <a:rPr lang="ru-RU" altLang="en-US" dirty="0" smtClean="0"/>
              <a:t>» (рис. 1) : </a:t>
            </a:r>
            <a:endParaRPr lang="ru-RU" altLang="en-US" dirty="0"/>
          </a:p>
          <a:p>
            <a:r>
              <a:rPr lang="ru-RU" altLang="en-US" dirty="0"/>
              <a:t>- помощь и поддержка человека, когда он оказывается в трудных жизненных условиях, со стороны тотемного существа; </a:t>
            </a:r>
          </a:p>
          <a:p>
            <a:r>
              <a:rPr lang="ru-RU" altLang="en-US" dirty="0"/>
              <a:t>- окутывание человека своей мощной нечеловеческой энергией и препровождение его в свой мир для реализации цели защиты и дарения силы; </a:t>
            </a:r>
          </a:p>
          <a:p>
            <a:r>
              <a:rPr lang="ru-RU" altLang="en-US" dirty="0"/>
              <a:t>- взаимное общение на равных, как двух сознательных существ, но при этом животное существо оказывается более сознательным, более сильным и более заботливым, можно даже сказать, что тотем проявляется как более эволюционно продвинутое, чем человек, существо. </a:t>
            </a:r>
          </a:p>
          <a:p>
            <a:r>
              <a:rPr lang="ru-RU" altLang="en-US" dirty="0"/>
              <a:t>Напористость тотемного животного и необсуждаемое стремление проникнуть внутрь человеческого существа, при этом, если человек принимает на себя сильные черты тотема, то развивается в сильную личность. Животное дарит ощущение комфорта и безопасности.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142" y="1681199"/>
            <a:ext cx="3788306" cy="378830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760894" y="1373424"/>
            <a:ext cx="1980000" cy="30777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0" lang="ru-RU" sz="1400" b="1" i="1" u="none" strike="noStrike" kern="1200" cap="none" spc="0" normalizeH="0" baseline="0" dirty="0">
                <a:solidFill>
                  <a:srgbClr val="1B4089"/>
                </a:solidFill>
                <a:effectLst/>
                <a:uLnTx/>
                <a:uFillTx/>
                <a:latin typeface="Calibri"/>
                <a:ea typeface="Verdana"/>
                <a:cs typeface="+mn-cs"/>
              </a:rPr>
              <a:t>Авторы:</a:t>
            </a:r>
            <a:r>
              <a:rPr kumimoji="0" lang="ru-RU" altLang="en-US" sz="1400" b="1" i="1" u="none" strike="noStrike" kern="1200" cap="none" spc="0" normalizeH="0" baseline="0" dirty="0">
                <a:solidFill>
                  <a:srgbClr val="1B4089"/>
                </a:solidFill>
                <a:effectLst/>
                <a:uLnTx/>
                <a:uFillTx/>
                <a:latin typeface="Calibri"/>
                <a:ea typeface="Verdana"/>
                <a:cs typeface="+mn-cs"/>
              </a:rPr>
              <a:t> </a:t>
            </a:r>
            <a:r>
              <a:rPr kumimoji="0" lang="ru-RU" altLang="en-US" sz="1400" b="1" i="1" u="none" strike="noStrike" kern="1200" cap="none" spc="0" normalizeH="0" baseline="0" dirty="0" smtClean="0">
                <a:solidFill>
                  <a:srgbClr val="1B4089"/>
                </a:solidFill>
                <a:effectLst/>
                <a:uLnTx/>
                <a:uFillTx/>
                <a:latin typeface="Calibri"/>
                <a:ea typeface="Verdana"/>
                <a:cs typeface="+mn-cs"/>
              </a:rPr>
              <a:t>И.А. Ильиных </a:t>
            </a:r>
            <a:endParaRPr kumimoji="0" lang="ru-RU" altLang="en-US" sz="1400" b="1" i="1" u="none" strike="noStrike" kern="1200" cap="none" spc="0" normalizeH="0" baseline="0" dirty="0">
              <a:solidFill>
                <a:srgbClr val="1B4089"/>
              </a:solidFill>
              <a:effectLst/>
              <a:uLnTx/>
              <a:uFillTx/>
              <a:latin typeface="Calibri"/>
              <a:ea typeface="Verdan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267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60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427615" y="1472715"/>
            <a:ext cx="3348000" cy="30777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just"/>
            <a:r>
              <a:rPr lang="ru-RU" sz="1400" b="1" i="1" dirty="0" smtClean="0">
                <a:solidFill>
                  <a:srgbClr val="1B4089"/>
                </a:solidFill>
                <a:latin typeface="Calibri"/>
                <a:ea typeface="Verdana" pitchFamily="34" charset="0"/>
              </a:rPr>
              <a:t>Автор: </a:t>
            </a:r>
            <a:r>
              <a:rPr lang="ru-RU" sz="1400" b="1" i="1" dirty="0" smtClean="0">
                <a:solidFill>
                  <a:srgbClr val="1B4089"/>
                </a:solidFill>
                <a:ea typeface="Verdana" pitchFamily="34" charset="0"/>
              </a:rPr>
              <a:t>Н.В. </a:t>
            </a:r>
            <a:r>
              <a:rPr lang="ru-RU" sz="1400" b="1" i="1" dirty="0" err="1" smtClean="0">
                <a:solidFill>
                  <a:srgbClr val="1B4089"/>
                </a:solidFill>
                <a:latin typeface="Calibri"/>
                <a:ea typeface="Verdana" pitchFamily="34" charset="0"/>
              </a:rPr>
              <a:t>Ерленбаева</a:t>
            </a:r>
            <a:r>
              <a:rPr lang="ru-RU" sz="1400" b="1" i="1" dirty="0" smtClean="0">
                <a:solidFill>
                  <a:srgbClr val="1B4089"/>
                </a:solidFill>
                <a:latin typeface="Calibri"/>
                <a:ea typeface="Verdana" pitchFamily="34" charset="0"/>
              </a:rPr>
              <a:t>, </a:t>
            </a:r>
            <a:r>
              <a:rPr lang="ru-RU" sz="1400" b="1" i="1" dirty="0">
                <a:solidFill>
                  <a:srgbClr val="1B4089"/>
                </a:solidFill>
                <a:ea typeface="Verdana" pitchFamily="34" charset="0"/>
              </a:rPr>
              <a:t>С.Б</a:t>
            </a:r>
            <a:r>
              <a:rPr lang="ru-RU" sz="1400" b="1" i="1" dirty="0" smtClean="0">
                <a:solidFill>
                  <a:srgbClr val="1B4089"/>
                </a:solidFill>
                <a:ea typeface="Verdana" pitchFamily="34" charset="0"/>
              </a:rPr>
              <a:t>. </a:t>
            </a:r>
            <a:r>
              <a:rPr lang="ru-RU" sz="1400" b="1" i="1" dirty="0" err="1" smtClean="0">
                <a:solidFill>
                  <a:srgbClr val="1B4089"/>
                </a:solidFill>
                <a:latin typeface="Calibri"/>
                <a:ea typeface="Verdana" pitchFamily="34" charset="0"/>
              </a:rPr>
              <a:t>Сарбашева</a:t>
            </a:r>
            <a:endParaRPr lang="ru-RU" sz="1400" b="1" i="1" dirty="0">
              <a:solidFill>
                <a:srgbClr val="1B4089"/>
              </a:solidFill>
              <a:latin typeface="Calibri"/>
              <a:ea typeface="Verdana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779439" y="783112"/>
            <a:ext cx="11136560" cy="3416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rgbClr val="163470"/>
                </a:solidFill>
                <a:latin typeface="+mn-lt"/>
              </a:rPr>
              <a:t>Названия домашних животных в алтайском языке и его диалектах</a:t>
            </a:r>
            <a:endParaRPr lang="ru-RU" sz="1800" b="1" dirty="0">
              <a:solidFill>
                <a:srgbClr val="163470"/>
              </a:solidFill>
              <a:latin typeface="+mn-lt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042262" y="1824494"/>
            <a:ext cx="6759319" cy="3908762"/>
          </a:xfrm>
          <a:prstGeom prst="rect">
            <a:avLst/>
          </a:prstGeom>
          <a:noFill/>
        </p:spPr>
        <p:txBody>
          <a:bodyPr vert="horz" lIns="91438" tIns="45719" rIns="91438" bIns="45719" rtlCol="0" anchor="ctr">
            <a:noAutofit/>
          </a:bodyPr>
          <a:lstStyle/>
          <a:p>
            <a:pPr algn="just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</a:pPr>
            <a:r>
              <a:rPr lang="ru-RU" sz="1400" dirty="0">
                <a:solidFill>
                  <a:srgbClr val="163470"/>
                </a:solidFill>
                <a:latin typeface="Calibri" pitchFamily="34" charset="0"/>
              </a:rPr>
              <a:t>Р</a:t>
            </a:r>
            <a:r>
              <a:rPr lang="ru-RU" sz="1400" dirty="0" bmk="">
                <a:solidFill>
                  <a:srgbClr val="163470"/>
                </a:solidFill>
                <a:latin typeface="Calibri" pitchFamily="34" charset="0"/>
              </a:rPr>
              <a:t>ассмотрены наименования домашних животных в алтайском языке с точки зрения их морфологического (аффиксального) и лексико-синтаксического способов образования; изучена семантическая мотивированность, на основе которой появились </a:t>
            </a:r>
            <a:r>
              <a:rPr lang="ru-RU" sz="1400" dirty="0" smtClean="0" bmk="">
                <a:solidFill>
                  <a:srgbClr val="163470"/>
                </a:solidFill>
                <a:latin typeface="Calibri" pitchFamily="34" charset="0"/>
              </a:rPr>
              <a:t>слова (рис. 1). </a:t>
            </a:r>
          </a:p>
          <a:p>
            <a:pPr algn="just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</a:pPr>
            <a:r>
              <a:rPr lang="ru-RU" sz="1400" dirty="0" smtClean="0" bmk="">
                <a:solidFill>
                  <a:srgbClr val="163470"/>
                </a:solidFill>
                <a:latin typeface="Calibri" pitchFamily="34" charset="0"/>
              </a:rPr>
              <a:t>В </a:t>
            </a:r>
            <a:r>
              <a:rPr lang="ru-RU" sz="1400" dirty="0" bmk="">
                <a:solidFill>
                  <a:srgbClr val="163470"/>
                </a:solidFill>
                <a:latin typeface="Calibri" pitchFamily="34" charset="0"/>
              </a:rPr>
              <a:t>работе использовались описательный и сравнительно-сопоставительный методы, а также методы лексико-семантического и мотивационного анализа. </a:t>
            </a:r>
            <a:endParaRPr lang="ru-RU" sz="1400" dirty="0" smtClean="0" bmk="">
              <a:solidFill>
                <a:srgbClr val="163470"/>
              </a:solidFill>
              <a:latin typeface="Calibri" pitchFamily="34" charset="0"/>
            </a:endParaRPr>
          </a:p>
          <a:p>
            <a:pPr algn="just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</a:pPr>
            <a:r>
              <a:rPr lang="ru-RU" sz="1400" dirty="0" smtClean="0" bmk="">
                <a:solidFill>
                  <a:srgbClr val="163470"/>
                </a:solidFill>
                <a:latin typeface="Calibri" pitchFamily="34" charset="0"/>
              </a:rPr>
              <a:t>Для </a:t>
            </a:r>
            <a:r>
              <a:rPr lang="ru-RU" sz="1400" dirty="0" bmk="">
                <a:solidFill>
                  <a:srgbClr val="163470"/>
                </a:solidFill>
                <a:latin typeface="Calibri" pitchFamily="34" charset="0"/>
              </a:rPr>
              <a:t>выяснения происхождения слов приводятся данные из этимологических словарей тюркских языков. </a:t>
            </a:r>
            <a:endParaRPr lang="ru-RU" sz="1400" dirty="0" smtClean="0" bmk="">
              <a:solidFill>
                <a:srgbClr val="163470"/>
              </a:solidFill>
              <a:latin typeface="Calibri" pitchFamily="34" charset="0"/>
            </a:endParaRPr>
          </a:p>
          <a:p>
            <a:pPr algn="just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</a:pPr>
            <a:r>
              <a:rPr lang="ru-RU" sz="1400" dirty="0" smtClean="0" bmk="">
                <a:solidFill>
                  <a:srgbClr val="163470"/>
                </a:solidFill>
                <a:latin typeface="Calibri" pitchFamily="34" charset="0"/>
              </a:rPr>
              <a:t>В </a:t>
            </a:r>
            <a:r>
              <a:rPr lang="ru-RU" sz="1400" dirty="0" bmk="">
                <a:solidFill>
                  <a:srgbClr val="163470"/>
                </a:solidFill>
                <a:latin typeface="Calibri" pitchFamily="34" charset="0"/>
              </a:rPr>
              <a:t>алтайском языке большинство названий домашних животных относится к общетюркской лексике, при этом отмечается влияние монгольской животноводческой терминологии. </a:t>
            </a:r>
            <a:endParaRPr lang="ru-RU" sz="1400" dirty="0" smtClean="0" bmk="">
              <a:solidFill>
                <a:srgbClr val="163470"/>
              </a:solidFill>
              <a:latin typeface="Calibri" pitchFamily="34" charset="0"/>
            </a:endParaRPr>
          </a:p>
          <a:p>
            <a:pPr algn="just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</a:pPr>
            <a:r>
              <a:rPr lang="ru-RU" sz="1400" dirty="0" smtClean="0" bmk="">
                <a:solidFill>
                  <a:srgbClr val="163470"/>
                </a:solidFill>
                <a:latin typeface="Calibri" pitchFamily="34" charset="0"/>
              </a:rPr>
              <a:t>В </a:t>
            </a:r>
            <a:r>
              <a:rPr lang="ru-RU" sz="1400" dirty="0" bmk="">
                <a:solidFill>
                  <a:srgbClr val="163470"/>
                </a:solidFill>
                <a:latin typeface="Calibri" pitchFamily="34" charset="0"/>
              </a:rPr>
              <a:t>наименованиях домашних животных в алтайском языке и его диалектах наблюдаются различные фонетические изменения. В основе </a:t>
            </a:r>
            <a:r>
              <a:rPr lang="ru-RU" sz="1400" dirty="0" err="1" bmk="">
                <a:solidFill>
                  <a:srgbClr val="163470"/>
                </a:solidFill>
                <a:latin typeface="Calibri" pitchFamily="34" charset="0"/>
              </a:rPr>
              <a:t>мотивированности</a:t>
            </a:r>
            <a:r>
              <a:rPr lang="ru-RU" sz="1400" dirty="0" bmk="">
                <a:solidFill>
                  <a:srgbClr val="163470"/>
                </a:solidFill>
                <a:latin typeface="Calibri" pitchFamily="34" charset="0"/>
              </a:rPr>
              <a:t> наименований, образованных лексико-синтаксическим способом, лежат денотативные признаки животных</a:t>
            </a:r>
            <a:r>
              <a:rPr lang="ru-RU" sz="1400" dirty="0">
                <a:solidFill>
                  <a:srgbClr val="163470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68369" y="5916717"/>
            <a:ext cx="1014238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600"/>
              </a:spcBef>
              <a:buClr>
                <a:srgbClr val="70AD47">
                  <a:lumMod val="75000"/>
                </a:srgbClr>
              </a:buClr>
            </a:pPr>
            <a:r>
              <a:rPr lang="ru-RU" sz="1050" b="1" dirty="0">
                <a:solidFill>
                  <a:srgbClr val="163470"/>
                </a:solidFill>
              </a:rPr>
              <a:t>Публикации: </a:t>
            </a:r>
            <a:r>
              <a:rPr lang="ru-RU" sz="1050" b="1" dirty="0" err="1" smtClean="0">
                <a:solidFill>
                  <a:srgbClr val="163470"/>
                </a:solidFill>
              </a:rPr>
              <a:t>Ерленбаева</a:t>
            </a:r>
            <a:r>
              <a:rPr lang="ru-RU" sz="1050" b="1" dirty="0" smtClean="0">
                <a:solidFill>
                  <a:srgbClr val="163470"/>
                </a:solidFill>
              </a:rPr>
              <a:t> </a:t>
            </a:r>
            <a:r>
              <a:rPr lang="ru-RU" sz="1050" b="1" dirty="0">
                <a:solidFill>
                  <a:srgbClr val="163470"/>
                </a:solidFill>
              </a:rPr>
              <a:t>Н. В., </a:t>
            </a:r>
            <a:r>
              <a:rPr lang="ru-RU" sz="1050" b="1" dirty="0" err="1">
                <a:solidFill>
                  <a:srgbClr val="163470"/>
                </a:solidFill>
              </a:rPr>
              <a:t>Сарбашева</a:t>
            </a:r>
            <a:r>
              <a:rPr lang="ru-RU" sz="1050" b="1" dirty="0">
                <a:solidFill>
                  <a:srgbClr val="163470"/>
                </a:solidFill>
              </a:rPr>
              <a:t> С. Б. Наименования домашних животных в алтайском языке и его диалектах // Языки и фольклор коренных народов Сибири. 2024. № 2 (</a:t>
            </a:r>
            <a:r>
              <a:rPr lang="ru-RU" sz="1050" b="1" dirty="0" err="1">
                <a:solidFill>
                  <a:srgbClr val="163470"/>
                </a:solidFill>
              </a:rPr>
              <a:t>вып</a:t>
            </a:r>
            <a:r>
              <a:rPr lang="ru-RU" sz="1050" b="1" dirty="0">
                <a:solidFill>
                  <a:srgbClr val="163470"/>
                </a:solidFill>
              </a:rPr>
              <a:t>. 50). С. 33–49. </a:t>
            </a:r>
            <a:r>
              <a:rPr lang="ru-RU" sz="1050" b="1" dirty="0" smtClean="0">
                <a:solidFill>
                  <a:srgbClr val="163470"/>
                </a:solidFill>
              </a:rPr>
              <a:t>DOI</a:t>
            </a:r>
            <a:r>
              <a:rPr lang="ru-RU" sz="1050" dirty="0">
                <a:hlinkClick r:id="rId3"/>
              </a:rPr>
              <a:t> </a:t>
            </a:r>
            <a:r>
              <a:rPr lang="ru-RU" sz="1050" b="1" dirty="0">
                <a:solidFill>
                  <a:schemeClr val="accent5">
                    <a:lumMod val="75000"/>
                  </a:schemeClr>
                </a:solidFill>
                <a:hlinkClick r:id="rId3"/>
              </a:rPr>
              <a:t>10.25205/2312-6337-2024-2-33-49</a:t>
            </a:r>
            <a:endParaRPr lang="ru-RU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8" t="45055" r="31703" b="35926"/>
          <a:stretch/>
        </p:blipFill>
        <p:spPr>
          <a:xfrm>
            <a:off x="173620" y="1960319"/>
            <a:ext cx="4766840" cy="15047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9" t="30225" r="31613" b="50840"/>
          <a:stretch/>
        </p:blipFill>
        <p:spPr>
          <a:xfrm>
            <a:off x="173618" y="3453452"/>
            <a:ext cx="4766841" cy="14815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3620" y="5039889"/>
            <a:ext cx="4529667" cy="430885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0" lang="ru-RU" altLang="en-US" sz="1100" b="0" i="0" u="none" strike="noStrike" kern="1200" cap="none" spc="0" normalizeH="0" baseline="0" dirty="0" smtClean="0"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Рис. 1. </a:t>
            </a:r>
            <a:r>
              <a:rPr lang="ru-RU" altLang="en-US" sz="1100" dirty="0" smtClean="0">
                <a:solidFill>
                  <a:srgbClr val="163470"/>
                </a:solidFill>
                <a:latin typeface="Calibri"/>
              </a:rPr>
              <a:t>Фрагмент текста из статьи «Наименования домашних животных в алтайском языке м его диалектах»</a:t>
            </a:r>
            <a:endParaRPr kumimoji="0" lang="ru-RU" altLang="en-US" sz="1100" b="0" i="0" u="none" strike="noStrike" kern="1200" cap="none" spc="0" normalizeH="0" baseline="0" dirty="0">
              <a:solidFill>
                <a:srgbClr val="16347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267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60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852639" y="1480200"/>
            <a:ext cx="5004000" cy="30777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just"/>
            <a:r>
              <a:rPr lang="ru-RU" sz="1400" b="1" i="1" dirty="0">
                <a:solidFill>
                  <a:srgbClr val="1B4089"/>
                </a:solidFill>
                <a:latin typeface="Calibri"/>
                <a:ea typeface="Verdana" pitchFamily="34" charset="0"/>
              </a:rPr>
              <a:t>Авторы: Н.Р. </a:t>
            </a:r>
            <a:r>
              <a:rPr lang="ru-RU" sz="1400" b="1" i="1" dirty="0" err="1">
                <a:solidFill>
                  <a:srgbClr val="1B4089"/>
                </a:solidFill>
                <a:latin typeface="Calibri"/>
                <a:ea typeface="Verdana" pitchFamily="34" charset="0"/>
              </a:rPr>
              <a:t>Ойноткинова</a:t>
            </a:r>
            <a:r>
              <a:rPr lang="ru-RU" sz="1400" b="1" i="1" dirty="0">
                <a:solidFill>
                  <a:srgbClr val="1B4089"/>
                </a:solidFill>
                <a:latin typeface="Calibri"/>
                <a:ea typeface="Verdana" pitchFamily="34" charset="0"/>
              </a:rPr>
              <a:t>, Н.В. </a:t>
            </a:r>
            <a:r>
              <a:rPr lang="ru-RU" sz="1400" b="1" i="1" dirty="0" err="1">
                <a:solidFill>
                  <a:srgbClr val="1B4089"/>
                </a:solidFill>
                <a:latin typeface="Calibri"/>
                <a:ea typeface="Verdana" pitchFamily="34" charset="0"/>
              </a:rPr>
              <a:t>Ерленбаева</a:t>
            </a:r>
            <a:r>
              <a:rPr lang="ru-RU" sz="1400" b="1" i="1" dirty="0">
                <a:solidFill>
                  <a:srgbClr val="1B4089"/>
                </a:solidFill>
                <a:latin typeface="Calibri"/>
                <a:ea typeface="Verdana" pitchFamily="34" charset="0"/>
              </a:rPr>
              <a:t>, С.Б. </a:t>
            </a:r>
            <a:r>
              <a:rPr lang="ru-RU" sz="1400" b="1" i="1" dirty="0" err="1">
                <a:solidFill>
                  <a:srgbClr val="1B4089"/>
                </a:solidFill>
                <a:latin typeface="Calibri"/>
                <a:ea typeface="Verdana" pitchFamily="34" charset="0"/>
              </a:rPr>
              <a:t>Сарбашева</a:t>
            </a:r>
            <a:endParaRPr lang="ru-RU" sz="1400" b="1" i="1" dirty="0">
              <a:solidFill>
                <a:srgbClr val="1B4089"/>
              </a:solidFill>
              <a:latin typeface="Calibri"/>
              <a:ea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73215" y="6008718"/>
            <a:ext cx="9433368" cy="57707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>
            <a:defPPr>
              <a:defRPr lang="ru-RU"/>
            </a:defPPr>
            <a:lvl1pPr marL="171450" lvl="0" indent="-1714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  <a:defRPr sz="900" i="1"/>
            </a:lvl1pPr>
          </a:lstStyle>
          <a:p>
            <a:pPr marL="0" lvl="0" indent="0">
              <a:buNone/>
            </a:pPr>
            <a:r>
              <a:rPr lang="ru-RU" sz="1050" b="1" i="0" dirty="0" smtClean="0">
                <a:solidFill>
                  <a:srgbClr val="163470"/>
                </a:solidFill>
              </a:rPr>
              <a:t>Публикации: Ойноткинова Н. Р., </a:t>
            </a:r>
            <a:r>
              <a:rPr lang="ru-RU" sz="1050" b="1" i="0" dirty="0">
                <a:solidFill>
                  <a:srgbClr val="163470"/>
                </a:solidFill>
              </a:rPr>
              <a:t>Ерленбаева </a:t>
            </a:r>
            <a:r>
              <a:rPr lang="ru-RU" sz="1050" b="1" i="0" dirty="0" smtClean="0">
                <a:solidFill>
                  <a:srgbClr val="163470"/>
                </a:solidFill>
              </a:rPr>
              <a:t> Н. В., </a:t>
            </a:r>
            <a:r>
              <a:rPr lang="ru-RU" sz="1050" b="1" i="0" dirty="0">
                <a:solidFill>
                  <a:srgbClr val="163470"/>
                </a:solidFill>
              </a:rPr>
              <a:t>Сарбашева </a:t>
            </a:r>
            <a:r>
              <a:rPr lang="ru-RU" sz="1050" b="1" i="0" dirty="0" smtClean="0">
                <a:solidFill>
                  <a:srgbClr val="163470"/>
                </a:solidFill>
              </a:rPr>
              <a:t>С.Б. </a:t>
            </a:r>
            <a:r>
              <a:rPr lang="ru-RU" sz="1050" b="1" i="0" dirty="0">
                <a:solidFill>
                  <a:srgbClr val="163470"/>
                </a:solidFill>
              </a:rPr>
              <a:t>Морфологические и лексико-семантические особенности наименований бабочек в алтайском языке // Томский журнал лингвистических и антропологических исследований (Tomsk </a:t>
            </a:r>
            <a:r>
              <a:rPr lang="ru-RU" sz="1050" b="1" i="0" dirty="0" err="1">
                <a:solidFill>
                  <a:srgbClr val="163470"/>
                </a:solidFill>
              </a:rPr>
              <a:t>Journal</a:t>
            </a:r>
            <a:r>
              <a:rPr lang="ru-RU" sz="1050" b="1" i="0" dirty="0">
                <a:solidFill>
                  <a:srgbClr val="163470"/>
                </a:solidFill>
              </a:rPr>
              <a:t> </a:t>
            </a:r>
            <a:r>
              <a:rPr lang="ru-RU" sz="1050" b="1" i="0" dirty="0" err="1">
                <a:solidFill>
                  <a:srgbClr val="163470"/>
                </a:solidFill>
              </a:rPr>
              <a:t>of</a:t>
            </a:r>
            <a:r>
              <a:rPr lang="ru-RU" sz="1050" b="1" i="0" dirty="0">
                <a:solidFill>
                  <a:srgbClr val="163470"/>
                </a:solidFill>
              </a:rPr>
              <a:t> </a:t>
            </a:r>
            <a:r>
              <a:rPr lang="ru-RU" sz="1050" b="1" i="0" dirty="0" err="1">
                <a:solidFill>
                  <a:srgbClr val="163470"/>
                </a:solidFill>
              </a:rPr>
              <a:t>Linguistics</a:t>
            </a:r>
            <a:r>
              <a:rPr lang="ru-RU" sz="1050" b="1" i="0" dirty="0">
                <a:solidFill>
                  <a:srgbClr val="163470"/>
                </a:solidFill>
              </a:rPr>
              <a:t> </a:t>
            </a:r>
            <a:r>
              <a:rPr lang="ru-RU" sz="1050" b="1" i="0" dirty="0" err="1">
                <a:solidFill>
                  <a:srgbClr val="163470"/>
                </a:solidFill>
              </a:rPr>
              <a:t>and</a:t>
            </a:r>
            <a:r>
              <a:rPr lang="ru-RU" sz="1050" b="1" i="0" dirty="0">
                <a:solidFill>
                  <a:srgbClr val="163470"/>
                </a:solidFill>
              </a:rPr>
              <a:t> </a:t>
            </a:r>
            <a:r>
              <a:rPr lang="ru-RU" sz="1050" b="1" i="0" dirty="0" err="1">
                <a:solidFill>
                  <a:srgbClr val="163470"/>
                </a:solidFill>
              </a:rPr>
              <a:t>Anthropology</a:t>
            </a:r>
            <a:r>
              <a:rPr lang="ru-RU" sz="1050" b="1" i="0" dirty="0">
                <a:solidFill>
                  <a:srgbClr val="163470"/>
                </a:solidFill>
              </a:rPr>
              <a:t>). 2024. </a:t>
            </a:r>
            <a:r>
              <a:rPr lang="ru-RU" sz="1050" b="1" i="0" dirty="0" err="1">
                <a:solidFill>
                  <a:srgbClr val="163470"/>
                </a:solidFill>
              </a:rPr>
              <a:t>Вып</a:t>
            </a:r>
            <a:r>
              <a:rPr lang="ru-RU" sz="1050" b="1" i="0" dirty="0">
                <a:solidFill>
                  <a:srgbClr val="163470"/>
                </a:solidFill>
              </a:rPr>
              <a:t>. 3 (45). </a:t>
            </a:r>
            <a:endParaRPr lang="ru-RU" sz="1050" b="1" i="0" dirty="0" smtClean="0">
              <a:solidFill>
                <a:srgbClr val="163470"/>
              </a:solidFill>
            </a:endParaRPr>
          </a:p>
          <a:p>
            <a:pPr marL="0" lvl="0" indent="0">
              <a:buNone/>
            </a:pPr>
            <a:r>
              <a:rPr lang="ru-RU" sz="1050" b="1" i="0" dirty="0" smtClean="0">
                <a:solidFill>
                  <a:srgbClr val="163470"/>
                </a:solidFill>
              </a:rPr>
              <a:t>С</a:t>
            </a:r>
            <a:r>
              <a:rPr lang="ru-RU" sz="1050" b="1" i="0" dirty="0">
                <a:solidFill>
                  <a:srgbClr val="163470"/>
                </a:solidFill>
              </a:rPr>
              <a:t>. 32-44. DOI:10.23951/2307-6119-2024-3-32-44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84516" y="1938450"/>
            <a:ext cx="7028322" cy="3801821"/>
          </a:xfrm>
          <a:prstGeom prst="rect">
            <a:avLst/>
          </a:prstGeom>
          <a:noFill/>
        </p:spPr>
        <p:txBody>
          <a:bodyPr vert="horz" lIns="91438" tIns="45719" rIns="91438" bIns="45719" rtlCol="0" anchor="ctr">
            <a:noAutofit/>
          </a:bodyPr>
          <a:lstStyle>
            <a:defPPr>
              <a:defRPr lang="ru-RU"/>
            </a:defPPr>
            <a:lvl1pPr algn="just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 sz="1400">
                <a:solidFill>
                  <a:srgbClr val="163470"/>
                </a:solidFill>
                <a:latin typeface="Calibri" pitchFamily="34" charset="0"/>
              </a:defRPr>
            </a:lvl1pPr>
          </a:lstStyle>
          <a:p>
            <a:r>
              <a:rPr lang="ru-RU" dirty="0"/>
              <a:t>Изучены наименования бабочек в алтайском языке с точки зрения их морфологических и лексико-семантических </a:t>
            </a:r>
            <a:r>
              <a:rPr lang="ru-RU" dirty="0" smtClean="0"/>
              <a:t>особенностей (рис.1). </a:t>
            </a:r>
          </a:p>
          <a:p>
            <a:r>
              <a:rPr lang="ru-RU" dirty="0" smtClean="0"/>
              <a:t>Новизна </a:t>
            </a:r>
            <a:r>
              <a:rPr lang="ru-RU" dirty="0"/>
              <a:t>исследования заключается в выявлении состава лексики, обозначающей бабочек, в изучении внутренней формы этих </a:t>
            </a:r>
            <a:r>
              <a:rPr lang="ru-RU" dirty="0" err="1"/>
              <a:t>инсектонимов</a:t>
            </a:r>
            <a:r>
              <a:rPr lang="ru-RU" dirty="0"/>
              <a:t>, основных способов номинации и словообразовательной структуры, в определении национально-культурных особенностей этой лексико-семантической группы в алтайском языке. </a:t>
            </a:r>
            <a:endParaRPr lang="ru-RU" dirty="0" smtClean="0"/>
          </a:p>
          <a:p>
            <a:r>
              <a:rPr lang="ru-RU" dirty="0" smtClean="0"/>
              <a:t>Родовое </a:t>
            </a:r>
            <a:r>
              <a:rPr lang="ru-RU" dirty="0"/>
              <a:t>название </a:t>
            </a:r>
            <a:r>
              <a:rPr lang="ru-RU" dirty="0" err="1"/>
              <a:t>кӧбӧлӧк</a:t>
            </a:r>
            <a:r>
              <a:rPr lang="ru-RU" dirty="0"/>
              <a:t> ‘бабочка’ относится к общетюркской лексике, видовые же наименования являются алтайскими. Названия бабочек характеризуются разнообразием лексико-семантических признаков и словообразовательных моделей. Мотивирующими признаками номинаций бабочек стали признаки цвета, местообитания, действия, сходства их с другими представителями фауны и существами потустороннего мира. </a:t>
            </a:r>
            <a:endParaRPr lang="ru-RU" dirty="0" smtClean="0"/>
          </a:p>
          <a:p>
            <a:r>
              <a:rPr lang="ru-RU" dirty="0" smtClean="0"/>
              <a:t>Некоторые </a:t>
            </a:r>
            <a:r>
              <a:rPr lang="ru-RU" dirty="0" err="1"/>
              <a:t>инсектонимы</a:t>
            </a:r>
            <a:r>
              <a:rPr lang="ru-RU" dirty="0"/>
              <a:t> возникли на основе мифологемы о том, что эти бабочки, как и другие насекомые, созданы божеством подземного мира. В связи с этим в народном сознании алтайцев сформировалось негативное отношение к ночным бабочкам. В названиях бабочек выделяются односоставные и в основном двусоставные (сложные и составные) слова, образованные суффиксальным и аналитическим способами. 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88144" y="953928"/>
            <a:ext cx="11124694" cy="3416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rgbClr val="163470"/>
                </a:solidFill>
                <a:latin typeface="+mn-lt"/>
              </a:rPr>
              <a:t>Морфологические и лексико-семантические особенности наименований бабочек в алтайском языке</a:t>
            </a:r>
            <a:endParaRPr lang="ru-RU" sz="1800" b="1" dirty="0">
              <a:solidFill>
                <a:srgbClr val="163470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5033" y="4700405"/>
            <a:ext cx="3368233" cy="60016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lvl="0" algn="ctr">
              <a:defRPr/>
            </a:pPr>
            <a:r>
              <a:rPr kumimoji="0" lang="ru-RU" sz="1100" b="0" i="0" u="none" strike="noStrike" kern="1200" cap="none" spc="0" normalizeH="0" noProof="0" dirty="0" smtClean="0">
                <a:ln>
                  <a:noFill/>
                </a:ln>
                <a:solidFill>
                  <a:srgbClr val="1B40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Рис.1. Фрагмент текста из статьи «</a:t>
            </a:r>
            <a:r>
              <a:rPr lang="ru-RU" sz="1100" dirty="0">
                <a:solidFill>
                  <a:srgbClr val="1B4089"/>
                </a:solidFill>
                <a:latin typeface="Calibri"/>
              </a:rPr>
              <a:t>Морфологические и лексико-семантические особенности наименований бабочек в алтайском </a:t>
            </a:r>
            <a:r>
              <a:rPr lang="ru-RU" sz="1100" dirty="0" smtClean="0">
                <a:solidFill>
                  <a:srgbClr val="1B4089"/>
                </a:solidFill>
                <a:latin typeface="Calibri"/>
              </a:rPr>
              <a:t>языке»</a:t>
            </a:r>
            <a:endParaRPr lang="ru-RU" sz="1100" dirty="0">
              <a:solidFill>
                <a:srgbClr val="1B4089"/>
              </a:solidFill>
              <a:latin typeface="Calibri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3" t="50766" r="30233" b="25760"/>
          <a:stretch/>
        </p:blipFill>
        <p:spPr bwMode="auto">
          <a:xfrm>
            <a:off x="115746" y="2751337"/>
            <a:ext cx="4768770" cy="1967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9267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60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804639" y="1506764"/>
            <a:ext cx="2052000" cy="30777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lvl="0" algn="just">
              <a:defRPr/>
            </a:pP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ea typeface="Verdana" pitchFamily="34" charset="0"/>
              </a:rPr>
              <a:t>Автор:</a:t>
            </a:r>
            <a:r>
              <a:rPr kumimoji="0" lang="ru-RU" sz="1400" b="1" i="1" u="none" strike="noStrike" kern="1200" cap="none" spc="0" normalizeH="0" noProof="0" dirty="0" smtClean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ea typeface="Verdana" pitchFamily="34" charset="0"/>
              </a:rPr>
              <a:t> </a:t>
            </a:r>
            <a:r>
              <a:rPr lang="ru-RU" sz="1400" b="1" i="1" dirty="0" smtClean="0">
                <a:solidFill>
                  <a:srgbClr val="163470"/>
                </a:solidFill>
              </a:rPr>
              <a:t>А.В. </a:t>
            </a:r>
            <a:r>
              <a:rPr lang="ru-RU" sz="1400" b="1" i="1" dirty="0" err="1" smtClean="0">
                <a:solidFill>
                  <a:srgbClr val="163470"/>
                </a:solidFill>
              </a:rPr>
              <a:t>Киндикова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srgbClr val="163470"/>
              </a:solidFill>
              <a:effectLst/>
              <a:uLnTx/>
              <a:uFillTx/>
              <a:ea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39815" y="1907656"/>
            <a:ext cx="7416823" cy="3331420"/>
          </a:xfrm>
          <a:prstGeom prst="rect">
            <a:avLst/>
          </a:prstGeom>
          <a:noFill/>
        </p:spPr>
        <p:txBody>
          <a:bodyPr vert="horz" lIns="91438" tIns="45719" rIns="91438" bIns="45719" rtlCol="0" anchor="ctr">
            <a:noAutofit/>
          </a:bodyPr>
          <a:lstStyle>
            <a:defPPr>
              <a:defRPr lang="ru-RU"/>
            </a:defPPr>
            <a:lvl1pPr algn="just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 sz="1400">
                <a:solidFill>
                  <a:srgbClr val="163470"/>
                </a:solidFill>
                <a:latin typeface="Calibri" pitchFamily="34" charset="0"/>
              </a:defRPr>
            </a:lvl1pPr>
          </a:lstStyle>
          <a:p>
            <a:r>
              <a:rPr lang="ru-RU" dirty="0"/>
              <a:t>Проведено исследование циклизации произведений в алтайской литературе, в частности, в творчестве Бориса </a:t>
            </a:r>
            <a:r>
              <a:rPr lang="ru-RU" dirty="0" err="1"/>
              <a:t>Укачиновича</a:t>
            </a:r>
            <a:r>
              <a:rPr lang="ru-RU" dirty="0"/>
              <a:t> </a:t>
            </a:r>
            <a:r>
              <a:rPr lang="ru-RU" dirty="0" err="1" smtClean="0"/>
              <a:t>Укачина</a:t>
            </a:r>
            <a:r>
              <a:rPr lang="ru-RU" dirty="0" smtClean="0"/>
              <a:t> (фото 1.). </a:t>
            </a:r>
            <a:r>
              <a:rPr lang="ru-RU" dirty="0"/>
              <a:t>Автор в сравнительно-сопоставительном аспекте проанализировала и классифицировала жанровую поэтику стихотворных циклов алтайских поэтов с циклами других </a:t>
            </a:r>
            <a:r>
              <a:rPr lang="ru-RU" dirty="0" err="1"/>
              <a:t>тюркоязычных</a:t>
            </a:r>
            <a:r>
              <a:rPr lang="ru-RU" dirty="0"/>
              <a:t> писателей. </a:t>
            </a:r>
          </a:p>
          <a:p>
            <a:r>
              <a:rPr lang="ru-RU" dirty="0"/>
              <a:t>В результате установлено что, в творчестве алтайских поэтов циклы стихотворений объединены в единую поэтическую структуру при помощи самых различных конструктивных приемов, главным из которых является единая сквозная тема или, что еще чаще, единое проявление авторской эмоции.</a:t>
            </a:r>
          </a:p>
          <a:p>
            <a:r>
              <a:rPr lang="ru-RU" dirty="0"/>
              <a:t>Лирический цикл по своему характеру все же ближе к лирической поэме, в целом составляя промежуточное звено между поэмой и сюжетным стихом. Давая своему труду жанровое обозначение, писатели соотносят свое произведение с какими-то литературными нормами, признают в нем некие надындивидуальные, жанровые признаки (</a:t>
            </a:r>
            <a:r>
              <a:rPr lang="ru-RU" dirty="0" err="1"/>
              <a:t>экчеликтер</a:t>
            </a:r>
            <a:r>
              <a:rPr lang="ru-RU" dirty="0"/>
              <a:t>, </a:t>
            </a:r>
            <a:r>
              <a:rPr lang="ru-RU" dirty="0" err="1"/>
              <a:t>эжерликтер</a:t>
            </a:r>
            <a:r>
              <a:rPr lang="ru-RU" dirty="0"/>
              <a:t>). В творчестве Б. </a:t>
            </a:r>
            <a:r>
              <a:rPr lang="ru-RU" dirty="0" err="1"/>
              <a:t>Укачина</a:t>
            </a:r>
            <a:r>
              <a:rPr lang="ru-RU" dirty="0"/>
              <a:t> жанры отразили особенности художественной манеры поэта, его творческие искания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720079" y="990652"/>
            <a:ext cx="11136560" cy="3416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rgbClr val="163470"/>
                </a:solidFill>
                <a:latin typeface="+mn-lt"/>
                <a:cs typeface="Times New Roman" pitchFamily="18" charset="0"/>
              </a:rPr>
              <a:t>Проблема циклизации в алтайской литературе </a:t>
            </a:r>
            <a:endParaRPr lang="ru-RU" sz="1800" b="1" dirty="0">
              <a:solidFill>
                <a:srgbClr val="163470"/>
              </a:solidFill>
              <a:latin typeface="+mn-lt"/>
              <a:ea typeface="+mn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3528" y="5564775"/>
            <a:ext cx="4171170" cy="2616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rgbClr val="16347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5422" y="6094800"/>
            <a:ext cx="9630137" cy="43088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>
            <a:defPPr>
              <a:defRPr lang="ru-RU"/>
            </a:defPPr>
            <a:lvl1pPr marL="171450" lvl="0" indent="-1714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  <a:defRPr sz="900" i="1"/>
            </a:lvl1pPr>
          </a:lstStyle>
          <a:p>
            <a:pPr marL="0" indent="0">
              <a:buNone/>
            </a:pP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1B4089"/>
                </a:solidFill>
                <a:effectLst/>
                <a:uLnTx/>
                <a:uFillTx/>
              </a:rPr>
              <a:t>Публикации:  </a:t>
            </a:r>
            <a:r>
              <a:rPr lang="ru-RU" sz="1050" b="1" i="0" dirty="0" err="1" smtClean="0">
                <a:solidFill>
                  <a:srgbClr val="1B4089"/>
                </a:solidFill>
                <a:cs typeface="Times New Roman" pitchFamily="18" charset="0"/>
              </a:rPr>
              <a:t>Киндикова</a:t>
            </a:r>
            <a:r>
              <a:rPr lang="ru-RU" sz="1050" b="1" i="0" dirty="0" smtClean="0">
                <a:solidFill>
                  <a:srgbClr val="1B4089"/>
                </a:solidFill>
                <a:cs typeface="Times New Roman" pitchFamily="18" charset="0"/>
              </a:rPr>
              <a:t> </a:t>
            </a:r>
            <a:r>
              <a:rPr lang="ru-RU" sz="1050" b="1" i="0" dirty="0">
                <a:solidFill>
                  <a:srgbClr val="1B4089"/>
                </a:solidFill>
                <a:cs typeface="Times New Roman" pitchFamily="18" charset="0"/>
              </a:rPr>
              <a:t>А. В. Проблема циклизации в алтайской литературе / А. В. </a:t>
            </a:r>
            <a:r>
              <a:rPr lang="ru-RU" sz="1050" b="1" i="0" dirty="0" err="1">
                <a:solidFill>
                  <a:srgbClr val="1B4089"/>
                </a:solidFill>
                <a:cs typeface="Times New Roman" pitchFamily="18" charset="0"/>
              </a:rPr>
              <a:t>Киндикова</a:t>
            </a:r>
            <a:r>
              <a:rPr lang="ru-RU" sz="1050" b="1" i="0" dirty="0">
                <a:solidFill>
                  <a:srgbClr val="1B4089"/>
                </a:solidFill>
                <a:cs typeface="Times New Roman" pitchFamily="18" charset="0"/>
              </a:rPr>
              <a:t> // Мир науки. Социология, филология, культурология. — 2024. — Т 15. — №3. — URL: https://sfk-mn.ru/PDF/17FLSK324.pdf. — DOI: 10.15862/17FLSK324</a:t>
            </a:r>
          </a:p>
        </p:txBody>
      </p:sp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77" y="2011831"/>
            <a:ext cx="3120457" cy="3019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6190" y="5108272"/>
            <a:ext cx="3368233" cy="2616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lvl="0" algn="ctr">
              <a:defRPr/>
            </a:pPr>
            <a:r>
              <a:rPr lang="ru-RU" sz="1100" dirty="0" smtClean="0">
                <a:solidFill>
                  <a:srgbClr val="1B4089"/>
                </a:solidFill>
              </a:rPr>
              <a:t>Фото 1. Б.У. </a:t>
            </a:r>
            <a:r>
              <a:rPr lang="ru-RU" sz="1100" dirty="0" err="1" smtClean="0">
                <a:solidFill>
                  <a:srgbClr val="1B4089"/>
                </a:solidFill>
              </a:rPr>
              <a:t>Укачин</a:t>
            </a:r>
            <a:r>
              <a:rPr lang="ru-RU" sz="1100" dirty="0" smtClean="0">
                <a:solidFill>
                  <a:srgbClr val="1B4089"/>
                </a:solidFill>
              </a:rPr>
              <a:t> (</a:t>
            </a:r>
            <a:r>
              <a:rPr lang="en-US" sz="1100" dirty="0" smtClean="0">
                <a:solidFill>
                  <a:srgbClr val="1B4089"/>
                </a:solidFill>
              </a:rPr>
              <a:t>https</a:t>
            </a:r>
            <a:r>
              <a:rPr lang="en-US" sz="1100" dirty="0">
                <a:solidFill>
                  <a:srgbClr val="1B4089"/>
                </a:solidFill>
              </a:rPr>
              <a:t>://</a:t>
            </a:r>
            <a:r>
              <a:rPr lang="en-US" sz="1100" dirty="0" smtClean="0">
                <a:solidFill>
                  <a:srgbClr val="1B4089"/>
                </a:solidFill>
              </a:rPr>
              <a:t>nbra.ru/afisha</a:t>
            </a:r>
            <a:r>
              <a:rPr lang="ru-RU" sz="1100" dirty="0" smtClean="0">
                <a:solidFill>
                  <a:srgbClr val="1B4089"/>
                </a:solidFill>
              </a:rPr>
              <a:t>)</a:t>
            </a:r>
            <a:endParaRPr lang="ru-RU" sz="1100" dirty="0">
              <a:solidFill>
                <a:srgbClr val="1B4089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9267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60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008000" y="1681200"/>
            <a:ext cx="1836000" cy="30777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>
              <a:defRPr/>
            </a:pP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B4089"/>
                </a:solidFill>
                <a:effectLst/>
                <a:uLnTx/>
                <a:uFillTx/>
                <a:latin typeface="Calibri"/>
                <a:ea typeface="Verdana" pitchFamily="34" charset="0"/>
              </a:rPr>
              <a:t>Автор: </a:t>
            </a:r>
            <a:r>
              <a:rPr lang="ru-RU" sz="1400" b="1" i="1" dirty="0" smtClean="0">
                <a:solidFill>
                  <a:srgbClr val="1B4089"/>
                </a:solidFill>
                <a:ea typeface="Verdana" pitchFamily="34" charset="0"/>
              </a:rPr>
              <a:t>Е.В. </a:t>
            </a:r>
            <a:r>
              <a:rPr lang="ru-RU" sz="1400" b="1" i="1" dirty="0" err="1" smtClean="0">
                <a:solidFill>
                  <a:srgbClr val="1B4089"/>
                </a:solidFill>
                <a:ea typeface="Verdana" pitchFamily="34" charset="0"/>
              </a:rPr>
              <a:t>Литягин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srgbClr val="1B4089"/>
              </a:solidFill>
              <a:effectLst/>
              <a:uLnTx/>
              <a:uFillTx/>
              <a:latin typeface="Calibri"/>
              <a:ea typeface="Verdana" pitchFamily="34" charset="0"/>
            </a:endParaRPr>
          </a:p>
        </p:txBody>
      </p:sp>
      <p:sp>
        <p:nvSpPr>
          <p:cNvPr id="4" name="Заголовок 1"/>
          <p:cNvSpPr txBox="1"/>
          <p:nvPr/>
        </p:nvSpPr>
        <p:spPr>
          <a:xfrm>
            <a:off x="625520" y="803624"/>
            <a:ext cx="11136560" cy="3416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ru-RU" b="1" dirty="0" smtClean="0">
                <a:solidFill>
                  <a:srgbClr val="163470"/>
                </a:solidFill>
              </a:rPr>
              <a:t>Социологические исследования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163470"/>
              </a:solidFill>
              <a:effectLst/>
              <a:uLnTx/>
              <a:uFillTx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86935" y="6412377"/>
            <a:ext cx="9018129" cy="25391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buClr>
                <a:srgbClr val="70AD47">
                  <a:lumMod val="75000"/>
                </a:srgbClr>
              </a:buClr>
              <a:defRPr/>
            </a:pPr>
            <a:r>
              <a:rPr lang="ru-RU" sz="1050" b="1" dirty="0" smtClean="0">
                <a:solidFill>
                  <a:srgbClr val="1B4089"/>
                </a:solidFill>
              </a:rPr>
              <a:t>Исследования выполнены </a:t>
            </a:r>
            <a:r>
              <a:rPr lang="ru-RU" sz="1050" b="1" spc="-1" dirty="0" smtClean="0">
                <a:solidFill>
                  <a:srgbClr val="163470"/>
                </a:solidFill>
                <a:ea typeface="DejaVu Sans"/>
              </a:rPr>
              <a:t>в </a:t>
            </a:r>
            <a:r>
              <a:rPr lang="ru-RU" sz="1050" b="1" spc="-1" dirty="0">
                <a:solidFill>
                  <a:srgbClr val="163470"/>
                </a:solidFill>
                <a:ea typeface="DejaVu Sans"/>
              </a:rPr>
              <a:t>рамках </a:t>
            </a:r>
            <a:r>
              <a:rPr lang="ru-RU" sz="1050" b="1" dirty="0" smtClean="0">
                <a:solidFill>
                  <a:srgbClr val="163470"/>
                </a:solidFill>
              </a:rPr>
              <a:t>договоров с ООО «ВК «Манжерок»» от 04.04.2024 № 586/27 и Минобрнауки РА от 14.11.2024 № 78</a:t>
            </a:r>
            <a:endParaRPr lang="ru-RU" sz="1050" b="1" dirty="0">
              <a:solidFill>
                <a:srgbClr val="16347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45086" y="2138400"/>
            <a:ext cx="6627600" cy="2999758"/>
          </a:xfrm>
          <a:prstGeom prst="rect">
            <a:avLst/>
          </a:prstGeom>
          <a:noFill/>
        </p:spPr>
        <p:txBody>
          <a:bodyPr vert="horz" lIns="91438" tIns="45719" rIns="91438" bIns="45719" rtlCol="0" anchor="ctr">
            <a:noAutofit/>
          </a:bodyPr>
          <a:lstStyle>
            <a:defPPr>
              <a:defRPr lang="ru-RU"/>
            </a:defPPr>
            <a:lvl1pPr algn="just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 sz="1400">
                <a:solidFill>
                  <a:srgbClr val="163470"/>
                </a:solidFill>
                <a:latin typeface="Calibri" pitchFamily="34" charset="0"/>
              </a:defRPr>
            </a:lvl1pPr>
          </a:lstStyle>
          <a:p>
            <a:r>
              <a:rPr lang="ru-RU" dirty="0"/>
              <a:t>В соответствии с договором, заключенным ФГБОУ ВО ГАГУ с ООО ВК «</a:t>
            </a:r>
            <a:r>
              <a:rPr lang="ru-RU" dirty="0" err="1"/>
              <a:t>Манжерок</a:t>
            </a:r>
            <a:r>
              <a:rPr lang="ru-RU" dirty="0"/>
              <a:t>» на выполнение научно-исследовательской работы «Оценка деятельности и перспективы развития всесезонного курорта «</a:t>
            </a:r>
            <a:r>
              <a:rPr lang="ru-RU" dirty="0" err="1"/>
              <a:t>Манжерок</a:t>
            </a:r>
            <a:r>
              <a:rPr lang="ru-RU" dirty="0"/>
              <a:t>» от 04.04.2024г. № 586/27 проведен опрос жителей Республики Алтай относительно развития всесезонного курорта «Манжерок</a:t>
            </a:r>
            <a:r>
              <a:rPr lang="ru-RU" dirty="0" smtClean="0"/>
              <a:t>».</a:t>
            </a:r>
          </a:p>
          <a:p>
            <a:r>
              <a:rPr lang="ru-RU" dirty="0" smtClean="0"/>
              <a:t>В </a:t>
            </a:r>
            <a:r>
              <a:rPr lang="ru-RU" dirty="0"/>
              <a:t>рамках исполнения договора, заключенного ФГБОУ ВО ГАГУ с Минобрнауки РА, была определена значимость проблемы немедицинского потребления наркотиков в списке социальных проблем среди населения Республики Алтай; проведен анализ ценностных установок населения; выявлено отношение населения к проблеме немедицинского потребления наркотиков; степень наркотизации населения Чойского района и г. Горно-Алтайска.</a:t>
            </a:r>
          </a:p>
        </p:txBody>
      </p:sp>
      <p:pic>
        <p:nvPicPr>
          <p:cNvPr id="8" name="Picture 9" descr="C:\Users\kit1\Desktop\Слайд\IMG-20241202-WA00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844" y="4356491"/>
            <a:ext cx="2268912" cy="172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C:\Users\kit1\Desktop\Слайд\IMG-20241202-WA00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453" y="1566779"/>
            <a:ext cx="2063932" cy="27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53828" y="1566778"/>
            <a:ext cx="2246811" cy="2722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29543" y="6126830"/>
            <a:ext cx="3291514" cy="2616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lvl="0" algn="ctr">
              <a:defRPr kumimoji="0" sz="1100" b="0" i="0" u="none" strike="noStrike" cap="none" spc="0" normalizeH="0">
                <a:ln>
                  <a:noFill/>
                </a:ln>
                <a:solidFill>
                  <a:srgbClr val="1B4089"/>
                </a:solidFill>
                <a:effectLst/>
                <a:uLnTx/>
                <a:uFillTx/>
                <a:latin typeface="Calibri"/>
              </a:defRPr>
            </a:lvl1pPr>
          </a:lstStyle>
          <a:p>
            <a:r>
              <a:rPr lang="ru-RU" dirty="0"/>
              <a:t>Фото 1.  Социологические исследования</a:t>
            </a:r>
          </a:p>
        </p:txBody>
      </p:sp>
    </p:spTree>
    <p:extLst>
      <p:ext uri="{BB962C8B-B14F-4D97-AF65-F5344CB8AC3E}">
        <p14:creationId xmlns:p14="http://schemas.microsoft.com/office/powerpoint/2010/main" val="3289267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606"/>
          </a:xfrm>
          <a:prstGeom prst="rect">
            <a:avLst/>
          </a:prstGeom>
        </p:spPr>
      </p:pic>
      <p:sp>
        <p:nvSpPr>
          <p:cNvPr id="3" name="Прямоугольник 7"/>
          <p:cNvSpPr>
            <a:spLocks noChangeArrowheads="1"/>
          </p:cNvSpPr>
          <p:nvPr/>
        </p:nvSpPr>
        <p:spPr bwMode="auto">
          <a:xfrm>
            <a:off x="8668914" y="1357825"/>
            <a:ext cx="3204000" cy="3079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38" tIns="45719" rIns="91438" bIns="45719">
            <a:spAutoFit/>
          </a:bodyPr>
          <a:lstStyle>
            <a:defPPr>
              <a:defRPr lang="ru-RU"/>
            </a:defPPr>
            <a:lvl1pPr mar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algn="just"/>
            <a:r>
              <a:rPr lang="ru-RU" sz="1400" b="1" i="1" dirty="0">
                <a:solidFill>
                  <a:srgbClr val="1B4089"/>
                </a:solidFill>
                <a:latin typeface="Calibri" pitchFamily="34" charset="0"/>
              </a:rPr>
              <a:t>Авторы: И.А. Кольцов, Е.А. Кириченко </a:t>
            </a:r>
            <a:endParaRPr lang="ru-RU" sz="1400" i="1" dirty="0">
              <a:solidFill>
                <a:srgbClr val="1B4089"/>
              </a:solidFill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61641" y="6291575"/>
            <a:ext cx="9398643" cy="253914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>
            <a:defPPr>
              <a:defRPr lang="ru-RU"/>
            </a:defPPr>
            <a:lvl1pPr marL="171450" lvl="0" indent="-17145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 sz="900" i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indent="0" algn="just" fontAlgn="auto">
              <a:spcBef>
                <a:spcPct val="0"/>
              </a:spcBef>
              <a:spcAft>
                <a:spcPct val="0"/>
              </a:spcAft>
              <a:buClr>
                <a:srgbClr val="70AD47">
                  <a:lumMod val="75000"/>
                </a:srgbClr>
              </a:buClr>
              <a:buFont typeface="Wingdings" pitchFamily="2" charset="2"/>
              <a:buNone/>
              <a:defRPr/>
            </a:pPr>
            <a:r>
              <a:rPr lang="ru-RU" sz="1050" b="1" i="0" dirty="0" smtClean="0">
                <a:solidFill>
                  <a:srgbClr val="163470"/>
                </a:solidFill>
                <a:latin typeface="Calibri"/>
                <a:cs typeface="+mn-cs"/>
              </a:rPr>
              <a:t>Исследование выполнено в рамках гранта Фонда </a:t>
            </a:r>
            <a:r>
              <a:rPr lang="ru-RU" sz="1050" b="1" i="0" dirty="0">
                <a:solidFill>
                  <a:srgbClr val="163470"/>
                </a:solidFill>
                <a:latin typeface="Calibri"/>
                <a:cs typeface="+mn-cs"/>
              </a:rPr>
              <a:t>«Русский </a:t>
            </a:r>
            <a:r>
              <a:rPr lang="ru-RU" sz="1050" b="1" i="0" dirty="0" smtClean="0">
                <a:solidFill>
                  <a:srgbClr val="163470"/>
                </a:solidFill>
                <a:latin typeface="Calibri"/>
                <a:cs typeface="+mn-cs"/>
              </a:rPr>
              <a:t>мир» в </a:t>
            </a:r>
            <a:r>
              <a:rPr lang="ru-RU" sz="1050" b="1" i="0" dirty="0">
                <a:solidFill>
                  <a:srgbClr val="163470"/>
                </a:solidFill>
                <a:latin typeface="Calibri"/>
                <a:cs typeface="+mn-cs"/>
              </a:rPr>
              <a:t>партнерстве с РОО РА «Гармония с природой</a:t>
            </a:r>
            <a:r>
              <a:rPr lang="ru-RU" sz="1050" b="1" i="0" dirty="0" smtClean="0">
                <a:solidFill>
                  <a:srgbClr val="163470"/>
                </a:solidFill>
                <a:latin typeface="Calibri"/>
                <a:cs typeface="+mn-cs"/>
              </a:rPr>
              <a:t>», АУ РА «Дом Дружбы народов»</a:t>
            </a:r>
            <a:endParaRPr lang="ru-RU" sz="1050" b="1" i="0" dirty="0">
              <a:solidFill>
                <a:srgbClr val="163470"/>
              </a:solidFill>
              <a:latin typeface="Calibri"/>
              <a:cs typeface="+mn-cs"/>
            </a:endParaRPr>
          </a:p>
        </p:txBody>
      </p:sp>
      <p:sp>
        <p:nvSpPr>
          <p:cNvPr id="5" name="TextBox 12"/>
          <p:cNvSpPr txBox="1">
            <a:spLocks noChangeArrowheads="1"/>
          </p:cNvSpPr>
          <p:nvPr/>
        </p:nvSpPr>
        <p:spPr bwMode="auto">
          <a:xfrm>
            <a:off x="4583832" y="2138401"/>
            <a:ext cx="7289082" cy="3479662"/>
          </a:xfrm>
          <a:prstGeom prst="rect">
            <a:avLst/>
          </a:prstGeom>
          <a:noFill/>
        </p:spPr>
        <p:txBody>
          <a:bodyPr vert="horz" lIns="91438" tIns="45719" rIns="91438" bIns="45719" rtlCol="0" anchor="ctr">
            <a:noAutofit/>
          </a:bodyPr>
          <a:lstStyle>
            <a:defPPr>
              <a:defRPr lang="ru-RU"/>
            </a:defPPr>
            <a:lvl1pPr algn="just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 sz="1400">
                <a:solidFill>
                  <a:srgbClr val="163470"/>
                </a:solidFill>
                <a:latin typeface="Calibri" pitchFamily="34" charset="0"/>
              </a:defRPr>
            </a:lvl1pPr>
          </a:lstStyle>
          <a:p>
            <a:r>
              <a:rPr lang="ru-RU" dirty="0" smtClean="0"/>
              <a:t>В рамках проекта велась работа по практическому продвижению </a:t>
            </a:r>
            <a:r>
              <a:rPr lang="ru-RU" dirty="0"/>
              <a:t>русского языка за </a:t>
            </a:r>
            <a:r>
              <a:rPr lang="ru-RU" dirty="0" smtClean="0"/>
              <a:t>рубежом </a:t>
            </a:r>
            <a:r>
              <a:rPr lang="ru-RU" dirty="0"/>
              <a:t>с опорой на выявленные преимущества и недостатки зарубежных и отечественных </a:t>
            </a:r>
            <a:r>
              <a:rPr lang="ru-RU" dirty="0" smtClean="0"/>
              <a:t>форм. На основе проведенного исследования разработаны </a:t>
            </a:r>
            <a:r>
              <a:rPr lang="ru-RU" dirty="0"/>
              <a:t>эффективные методы и формы продвижения русского языка за рубежом в условиях конкуренции, например, настольные </a:t>
            </a:r>
            <a:r>
              <a:rPr lang="ru-RU" dirty="0" smtClean="0"/>
              <a:t>игры (фото 1-2). </a:t>
            </a:r>
          </a:p>
          <a:p>
            <a:r>
              <a:rPr lang="ru-RU" dirty="0" smtClean="0"/>
              <a:t>Введено </a:t>
            </a:r>
            <a:r>
              <a:rPr lang="ru-RU" dirty="0"/>
              <a:t>новое содержание обучения русскому языку как иностранному, </a:t>
            </a:r>
            <a:r>
              <a:rPr lang="ru-RU" dirty="0" smtClean="0"/>
              <a:t>обновлен страноведческий </a:t>
            </a:r>
            <a:r>
              <a:rPr lang="ru-RU" dirty="0"/>
              <a:t>компонент для формирование положительного образа России, как современной научно, промышленно, экономически, общественно, культурно развитой державы, привлекательной для туризма, образования, работы, жизни, ведения совместной экономической, гуманитарной и иной деятельности. </a:t>
            </a:r>
          </a:p>
          <a:p>
            <a:r>
              <a:rPr lang="ru-RU" dirty="0"/>
              <a:t>Проведены: 6 двухнедельных языковых площадок (Монголия, 350 учащихся), 1 языковой лагерь (Республика Алтай, 42 учащихся), научно-практическая международная конференция совместно с монгольским университетом, </a:t>
            </a:r>
            <a:r>
              <a:rPr lang="en-US" dirty="0"/>
              <a:t>&gt;</a:t>
            </a:r>
            <a:r>
              <a:rPr lang="ru-RU" dirty="0"/>
              <a:t>5000 часов занятий в 40 учебных заведениях Монголии с охватом </a:t>
            </a:r>
            <a:r>
              <a:rPr lang="en-US" dirty="0"/>
              <a:t>&gt;</a:t>
            </a:r>
            <a:r>
              <a:rPr lang="ru-RU" dirty="0"/>
              <a:t>10000 учащихся, курсы повышения квалификации в объеме 48 часов (70 учителей Монголии).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881819" y="792049"/>
            <a:ext cx="11136560" cy="3416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rgbClr val="163470"/>
                </a:solidFill>
                <a:latin typeface="+mn-lt"/>
                <a:ea typeface="+mn-ea"/>
                <a:cs typeface="+mn-cs"/>
              </a:rPr>
              <a:t>Обновление форм, методов и содержания продвижения русского языка за рубежом</a:t>
            </a:r>
            <a:endParaRPr lang="ru-RU" sz="1800" b="1" dirty="0">
              <a:solidFill>
                <a:srgbClr val="16347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extBox 14"/>
          <p:cNvSpPr txBox="1">
            <a:spLocks noChangeArrowheads="1"/>
          </p:cNvSpPr>
          <p:nvPr/>
        </p:nvSpPr>
        <p:spPr bwMode="auto">
          <a:xfrm>
            <a:off x="123202" y="3310780"/>
            <a:ext cx="4059237" cy="60007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lvl="0" algn="ctr">
              <a:spcBef>
                <a:spcPct val="0"/>
              </a:spcBef>
              <a:spcAft>
                <a:spcPct val="0"/>
              </a:spcAft>
              <a:defRPr sz="1100">
                <a:solidFill>
                  <a:srgbClr val="163470"/>
                </a:solidFill>
              </a:defRPr>
            </a:lvl1pPr>
          </a:lstStyle>
          <a:p>
            <a:r>
              <a:rPr lang="ru-RU" dirty="0" smtClean="0"/>
              <a:t>Фото 1. Пленарное </a:t>
            </a:r>
            <a:r>
              <a:rPr lang="ru-RU" dirty="0"/>
              <a:t>заседание конференции </a:t>
            </a:r>
            <a:r>
              <a:rPr lang="ru-RU" dirty="0" smtClean="0"/>
              <a:t>«Актуальные </a:t>
            </a:r>
            <a:r>
              <a:rPr lang="ru-RU" dirty="0"/>
              <a:t>проблемы сохранения и изучения русского языка на приграничных территориях»</a:t>
            </a:r>
          </a:p>
        </p:txBody>
      </p:sp>
      <p:pic>
        <p:nvPicPr>
          <p:cNvPr id="9" name="Рисунок 17" descr="Актуальные проблемы сохранения и изучения русского языка на приграничных территориях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822961" y="1357825"/>
            <a:ext cx="2920364" cy="1952955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10" name="Рисунок 18" descr="https://www.gasu.ru/upload/medialibrary/e64/ezbz1iyqedixtbxcl4rnsirmlzgoyqs9/IMG_5653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872542" y="3895186"/>
            <a:ext cx="2861506" cy="1829970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11" name="TextBox 19"/>
          <p:cNvSpPr txBox="1">
            <a:spLocks noChangeArrowheads="1"/>
          </p:cNvSpPr>
          <p:nvPr/>
        </p:nvSpPr>
        <p:spPr bwMode="auto">
          <a:xfrm>
            <a:off x="335667" y="5741550"/>
            <a:ext cx="3935392" cy="43021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lvl="0" algn="ctr">
              <a:defRPr kumimoji="0" sz="1100" b="0" i="0" u="none" strike="noStrike" cap="none" spc="0" normalizeH="0">
                <a:ln>
                  <a:noFill/>
                </a:ln>
                <a:solidFill>
                  <a:srgbClr val="1B4089"/>
                </a:solidFill>
                <a:effectLst/>
                <a:uLnTx/>
                <a:uFillTx/>
                <a:latin typeface="Calibri"/>
              </a:defRPr>
            </a:lvl1pPr>
          </a:lstStyle>
          <a:p>
            <a:r>
              <a:rPr lang="ru-RU" dirty="0" smtClean="0"/>
              <a:t>Фото 2. Проведение </a:t>
            </a:r>
            <a:r>
              <a:rPr lang="ru-RU" dirty="0"/>
              <a:t>языковой площадке с использованием </a:t>
            </a:r>
          </a:p>
          <a:p>
            <a:r>
              <a:rPr lang="ru-RU" dirty="0"/>
              <a:t>новых форм и методов работы</a:t>
            </a:r>
          </a:p>
        </p:txBody>
      </p:sp>
    </p:spTree>
    <p:extLst>
      <p:ext uri="{BB962C8B-B14F-4D97-AF65-F5344CB8AC3E}">
        <p14:creationId xmlns:p14="http://schemas.microsoft.com/office/powerpoint/2010/main" val="3289267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60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900838" y="1693078"/>
            <a:ext cx="6012000" cy="52321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lvl="0" algn="r">
              <a:defRPr/>
            </a:pP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B4089"/>
                </a:solidFill>
                <a:effectLst/>
                <a:uLnTx/>
                <a:uFillTx/>
                <a:ea typeface="Verdana" pitchFamily="34" charset="0"/>
              </a:rPr>
              <a:t>Авторы:</a:t>
            </a:r>
            <a:r>
              <a:rPr kumimoji="0" lang="ru-RU" sz="1400" b="1" i="1" u="none" strike="noStrike" kern="1200" cap="none" spc="0" normalizeH="0" noProof="0" dirty="0" smtClean="0">
                <a:ln>
                  <a:noFill/>
                </a:ln>
                <a:solidFill>
                  <a:srgbClr val="1B4089"/>
                </a:solidFill>
                <a:effectLst/>
                <a:uLnTx/>
                <a:uFillTx/>
                <a:ea typeface="Verdana" pitchFamily="34" charset="0"/>
              </a:rPr>
              <a:t> </a:t>
            </a:r>
            <a:r>
              <a:rPr lang="ru-RU" sz="1400" b="1" i="1" dirty="0">
                <a:solidFill>
                  <a:srgbClr val="1B4089"/>
                </a:solidFill>
                <a:ea typeface="Verdana" pitchFamily="34" charset="0"/>
              </a:rPr>
              <a:t>А.В. </a:t>
            </a:r>
            <a:r>
              <a:rPr lang="ru-RU" sz="1400" b="1" i="1" dirty="0" err="1" smtClean="0">
                <a:solidFill>
                  <a:srgbClr val="1B4089"/>
                </a:solidFill>
                <a:ea typeface="Verdana" pitchFamily="34" charset="0"/>
              </a:rPr>
              <a:t>Эбель</a:t>
            </a:r>
            <a:r>
              <a:rPr lang="ru-RU" sz="1400" b="1" i="1" dirty="0" smtClean="0">
                <a:solidFill>
                  <a:srgbClr val="1B4089"/>
                </a:solidFill>
                <a:ea typeface="Verdana" pitchFamily="34" charset="0"/>
              </a:rPr>
              <a:t>, </a:t>
            </a:r>
            <a:r>
              <a:rPr lang="ru-RU" sz="1400" b="1" i="1" dirty="0">
                <a:solidFill>
                  <a:srgbClr val="1B4089"/>
                </a:solidFill>
                <a:ea typeface="Verdana" pitchFamily="34" charset="0"/>
              </a:rPr>
              <a:t>Э.П. </a:t>
            </a:r>
            <a:r>
              <a:rPr lang="ru-RU" sz="1400" b="1" i="1" dirty="0" smtClean="0">
                <a:solidFill>
                  <a:srgbClr val="1B4089"/>
                </a:solidFill>
                <a:ea typeface="Verdana" pitchFamily="34" charset="0"/>
              </a:rPr>
              <a:t>Дворников, </a:t>
            </a:r>
            <a:r>
              <a:rPr lang="ru-RU" sz="1400" b="1" i="1" dirty="0">
                <a:solidFill>
                  <a:srgbClr val="1B4089"/>
                </a:solidFill>
                <a:ea typeface="Verdana" pitchFamily="34" charset="0"/>
              </a:rPr>
              <a:t>Е.М. </a:t>
            </a:r>
            <a:r>
              <a:rPr lang="ru-RU" sz="1400" b="1" i="1" dirty="0" err="1" smtClean="0">
                <a:solidFill>
                  <a:srgbClr val="1B4089"/>
                </a:solidFill>
                <a:ea typeface="Verdana" pitchFamily="34" charset="0"/>
              </a:rPr>
              <a:t>Эбель</a:t>
            </a:r>
            <a:r>
              <a:rPr lang="ru-RU" sz="1400" b="1" i="1" dirty="0" smtClean="0">
                <a:solidFill>
                  <a:srgbClr val="1B4089"/>
                </a:solidFill>
                <a:ea typeface="Verdana" pitchFamily="34" charset="0"/>
              </a:rPr>
              <a:t>, </a:t>
            </a:r>
          </a:p>
          <a:p>
            <a:pPr lvl="0" algn="r">
              <a:defRPr/>
            </a:pPr>
            <a:r>
              <a:rPr lang="ru-RU" sz="1400" b="1" i="1" dirty="0" smtClean="0">
                <a:solidFill>
                  <a:srgbClr val="1B4089"/>
                </a:solidFill>
                <a:ea typeface="Verdana" pitchFamily="34" charset="0"/>
              </a:rPr>
              <a:t>А.В</a:t>
            </a:r>
            <a:r>
              <a:rPr lang="ru-RU" sz="1400" b="1" i="1" dirty="0">
                <a:solidFill>
                  <a:srgbClr val="1B4089"/>
                </a:solidFill>
                <a:ea typeface="Verdana" pitchFamily="34" charset="0"/>
              </a:rPr>
              <a:t>. </a:t>
            </a:r>
            <a:r>
              <a:rPr lang="ru-RU" sz="1400" b="1" i="1" dirty="0" err="1" smtClean="0">
                <a:solidFill>
                  <a:srgbClr val="1B4089"/>
                </a:solidFill>
                <a:ea typeface="Verdana" pitchFamily="34" charset="0"/>
              </a:rPr>
              <a:t>Каранин</a:t>
            </a:r>
            <a:r>
              <a:rPr lang="ru-RU" sz="1400" b="1" i="1" dirty="0" smtClean="0">
                <a:solidFill>
                  <a:srgbClr val="1B4089"/>
                </a:solidFill>
                <a:ea typeface="Verdana" pitchFamily="34" charset="0"/>
              </a:rPr>
              <a:t>, </a:t>
            </a:r>
            <a:r>
              <a:rPr lang="ru-RU" sz="1400" b="1" i="1" dirty="0">
                <a:solidFill>
                  <a:srgbClr val="1B4089"/>
                </a:solidFill>
                <a:ea typeface="Verdana" pitchFamily="34" charset="0"/>
              </a:rPr>
              <a:t>Р.В. </a:t>
            </a:r>
            <a:r>
              <a:rPr lang="ru-RU" sz="1400" b="1" i="1" dirty="0" err="1">
                <a:solidFill>
                  <a:srgbClr val="1B4089"/>
                </a:solidFill>
                <a:ea typeface="Verdana" pitchFamily="34" charset="0"/>
              </a:rPr>
              <a:t>Куюков</a:t>
            </a:r>
            <a:r>
              <a:rPr lang="ru-RU" sz="1400" b="1" i="1" dirty="0">
                <a:solidFill>
                  <a:srgbClr val="1B4089"/>
                </a:solidFill>
                <a:ea typeface="Verdana" pitchFamily="34" charset="0"/>
              </a:rPr>
              <a:t> 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srgbClr val="1B4089"/>
              </a:solidFill>
              <a:effectLst/>
              <a:uLnTx/>
              <a:uFillTx/>
              <a:ea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9430" y="5888306"/>
            <a:ext cx="9502815" cy="900244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>
            <a:defPPr>
              <a:defRPr lang="ru-RU"/>
            </a:defPPr>
            <a:lvl1pPr marL="171450" lvl="0" indent="-1714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  <a:defRPr sz="900" i="1"/>
            </a:lvl1pPr>
          </a:lstStyle>
          <a:p>
            <a:pPr marL="0" lvl="0" indent="0" algn="just">
              <a:buClr>
                <a:srgbClr val="70AD47">
                  <a:lumMod val="75000"/>
                </a:srgbClr>
              </a:buClr>
              <a:buNone/>
              <a:defRPr/>
            </a:pP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Публикации:</a:t>
            </a:r>
            <a:r>
              <a:rPr lang="ru-RU" sz="1050" b="1" i="0" dirty="0" smtClean="0">
                <a:solidFill>
                  <a:srgbClr val="163470"/>
                </a:solidFill>
              </a:rPr>
              <a:t> </a:t>
            </a:r>
            <a:r>
              <a:rPr lang="ru-RU" sz="1050" b="1" i="0" dirty="0">
                <a:solidFill>
                  <a:srgbClr val="163470"/>
                </a:solidFill>
              </a:rPr>
              <a:t>Место историко-культурного (археологического) </a:t>
            </a:r>
            <a:r>
              <a:rPr lang="ru-RU" sz="1050" b="1" i="0" dirty="0" smtClean="0">
                <a:solidFill>
                  <a:srgbClr val="163470"/>
                </a:solidFill>
              </a:rPr>
              <a:t>наследия Республики </a:t>
            </a:r>
            <a:r>
              <a:rPr lang="ru-RU" sz="1050" b="1" i="0" dirty="0">
                <a:solidFill>
                  <a:srgbClr val="163470"/>
                </a:solidFill>
              </a:rPr>
              <a:t>Алтай в формировании ее имиджа // Дневник Алтайской школы политических исследований № 40. Роль историко-культурного наследия в формировании имиджей регионов : коллективная монография / под ред. </a:t>
            </a:r>
            <a:endParaRPr lang="ru-RU" sz="1050" b="1" i="0" dirty="0" smtClean="0">
              <a:solidFill>
                <a:srgbClr val="163470"/>
              </a:solidFill>
            </a:endParaRPr>
          </a:p>
          <a:p>
            <a:pPr marL="0" lvl="0" indent="0" algn="just">
              <a:buClr>
                <a:srgbClr val="70AD47">
                  <a:lumMod val="75000"/>
                </a:srgbClr>
              </a:buClr>
              <a:buNone/>
              <a:defRPr/>
            </a:pPr>
            <a:r>
              <a:rPr lang="ru-RU" sz="1050" b="1" i="0" dirty="0" smtClean="0">
                <a:solidFill>
                  <a:srgbClr val="163470"/>
                </a:solidFill>
              </a:rPr>
              <a:t>Ю.Г</a:t>
            </a:r>
            <a:r>
              <a:rPr lang="ru-RU" sz="1050" b="1" i="0" dirty="0">
                <a:solidFill>
                  <a:srgbClr val="163470"/>
                </a:solidFill>
              </a:rPr>
              <a:t>. </a:t>
            </a:r>
            <a:r>
              <a:rPr lang="ru-RU" sz="1050" b="1" i="0" dirty="0" err="1" smtClean="0">
                <a:solidFill>
                  <a:srgbClr val="163470"/>
                </a:solidFill>
              </a:rPr>
              <a:t>Чернышова</a:t>
            </a:r>
            <a:r>
              <a:rPr lang="ru-RU" sz="1050" b="1" i="0" dirty="0" smtClean="0">
                <a:solidFill>
                  <a:srgbClr val="163470"/>
                </a:solidFill>
              </a:rPr>
              <a:t>. </a:t>
            </a:r>
            <a:r>
              <a:rPr lang="ru-RU" sz="1050" b="1" i="0" dirty="0">
                <a:solidFill>
                  <a:srgbClr val="163470"/>
                </a:solidFill>
              </a:rPr>
              <a:t>Барнаул </a:t>
            </a:r>
            <a:r>
              <a:rPr lang="ru-RU" sz="1050" b="1" i="0" dirty="0" smtClean="0">
                <a:solidFill>
                  <a:srgbClr val="163470"/>
                </a:solidFill>
              </a:rPr>
              <a:t>: АЗБУКА</a:t>
            </a:r>
            <a:r>
              <a:rPr lang="ru-RU" sz="1050" b="1" i="0" dirty="0">
                <a:solidFill>
                  <a:srgbClr val="163470"/>
                </a:solidFill>
              </a:rPr>
              <a:t>, 2024</a:t>
            </a:r>
            <a:r>
              <a:rPr lang="ru-RU" sz="1050" b="1" i="0" dirty="0" smtClean="0">
                <a:solidFill>
                  <a:srgbClr val="163470"/>
                </a:solidFill>
              </a:rPr>
              <a:t>. - 500 с.</a:t>
            </a:r>
          </a:p>
          <a:p>
            <a:pPr marL="0" lvl="0" indent="0" algn="just">
              <a:buClr>
                <a:srgbClr val="70AD47">
                  <a:lumMod val="75000"/>
                </a:srgbClr>
              </a:buClr>
              <a:buNone/>
              <a:defRPr/>
            </a:pP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Исследование выполнено в рамках договоров</a:t>
            </a:r>
            <a:r>
              <a:rPr kumimoji="0" lang="ru-RU" sz="1050" b="1" i="0" u="none" strike="noStrike" kern="1200" cap="none" spc="0" normalizeH="0" noProof="0" dirty="0" smtClean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с ООО Гео-Проект от  10.09.2024 № 58; от 11.09.2024 № 59;  от 16.10.2024 № 65-66; с ООО «СБД» </a:t>
            </a:r>
          </a:p>
          <a:p>
            <a:pPr marL="0" lvl="0" indent="0" algn="just">
              <a:buClr>
                <a:srgbClr val="70AD47">
                  <a:lumMod val="75000"/>
                </a:srgbClr>
              </a:buClr>
              <a:buNone/>
              <a:defRPr/>
            </a:pPr>
            <a:r>
              <a:rPr kumimoji="0" lang="ru-RU" sz="1050" b="1" i="0" u="none" strike="noStrike" kern="1200" cap="none" spc="0" normalizeH="0" noProof="0" dirty="0" smtClean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от  07.10.2024 №  МАН09-Р_ПИР-270-24</a:t>
            </a: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srgbClr val="16347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15987" y="2348099"/>
            <a:ext cx="6578607" cy="2568787"/>
          </a:xfrm>
          <a:prstGeom prst="rect">
            <a:avLst/>
          </a:prstGeom>
          <a:noFill/>
        </p:spPr>
        <p:txBody>
          <a:bodyPr vert="horz" lIns="91438" tIns="45719" rIns="91438" bIns="45719" rtlCol="0" anchor="ctr">
            <a:noAutofit/>
          </a:bodyPr>
          <a:lstStyle>
            <a:defPPr>
              <a:defRPr lang="ru-RU"/>
            </a:defPPr>
            <a:lvl1pPr algn="just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 sz="1400">
                <a:solidFill>
                  <a:srgbClr val="163470"/>
                </a:solidFill>
                <a:latin typeface="Calibri" pitchFamily="34" charset="0"/>
              </a:defRPr>
            </a:lvl1pPr>
          </a:lstStyle>
          <a:p>
            <a:r>
              <a:rPr lang="ru-RU" dirty="0"/>
              <a:t>В ходе исследования определены границы восьми памятников археологического наследия  на территории </a:t>
            </a:r>
            <a:r>
              <a:rPr lang="ru-RU" dirty="0" err="1"/>
              <a:t>Созгинского</a:t>
            </a:r>
            <a:r>
              <a:rPr lang="ru-RU" dirty="0"/>
              <a:t> и Манжерокского сельских поселений Майминского района Республики Алтай, в результате трасса </a:t>
            </a:r>
            <a:r>
              <a:rPr lang="ru-RU" dirty="0" smtClean="0"/>
              <a:t>предполагаемой </a:t>
            </a:r>
            <a:r>
              <a:rPr lang="ru-RU" dirty="0"/>
              <a:t>дороги была скорректирована. </a:t>
            </a:r>
          </a:p>
          <a:p>
            <a:r>
              <a:rPr lang="ru-RU" dirty="0"/>
              <a:t>Подготовлены пять  отчётов по результатам работ, получены заключения Инспекции по государственной охране объектов культурного наследия Республики Алтай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14948" y="704629"/>
            <a:ext cx="11141692" cy="8402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rgbClr val="163470"/>
                </a:solidFill>
                <a:latin typeface="+mn-lt"/>
              </a:rPr>
              <a:t>Обследования земельных участков с целью корректировки проекта :«Строительство и реконструкция участков автомобильной дороги Р-256 «Чуйский тракт» </a:t>
            </a:r>
          </a:p>
          <a:p>
            <a:pPr algn="ctr"/>
            <a:r>
              <a:rPr lang="ru-RU" sz="1800" b="1" dirty="0" smtClean="0">
                <a:solidFill>
                  <a:srgbClr val="163470"/>
                </a:solidFill>
                <a:latin typeface="+mn-lt"/>
              </a:rPr>
              <a:t>Новосибирск-Барнаул-Горно-Алтайск-граница с Монголией</a:t>
            </a:r>
            <a:endParaRPr lang="ru-RU" sz="1800" b="1" dirty="0">
              <a:solidFill>
                <a:srgbClr val="16347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2" t="39504" r="45064" b="18590"/>
          <a:stretch/>
        </p:blipFill>
        <p:spPr bwMode="auto">
          <a:xfrm>
            <a:off x="460304" y="2029392"/>
            <a:ext cx="4171789" cy="3224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8771" y="5238025"/>
            <a:ext cx="4636849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ru-RU" sz="1100" dirty="0">
                <a:solidFill>
                  <a:srgbClr val="163470"/>
                </a:solidFill>
              </a:rPr>
              <a:t> </a:t>
            </a:r>
            <a:r>
              <a:rPr lang="ru-RU" sz="1100" dirty="0" smtClean="0">
                <a:solidFill>
                  <a:srgbClr val="163470"/>
                </a:solidFill>
              </a:rPr>
              <a:t>Рис. 1. Схема </a:t>
            </a:r>
            <a:r>
              <a:rPr lang="ru-RU" sz="1100" dirty="0">
                <a:solidFill>
                  <a:srgbClr val="163470"/>
                </a:solidFill>
              </a:rPr>
              <a:t>расположения ближайших к территории реализации проекта известных памятников</a:t>
            </a:r>
          </a:p>
        </p:txBody>
      </p:sp>
    </p:spTree>
    <p:extLst>
      <p:ext uri="{BB962C8B-B14F-4D97-AF65-F5344CB8AC3E}">
        <p14:creationId xmlns:p14="http://schemas.microsoft.com/office/powerpoint/2010/main" val="3289267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60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900838" y="1563400"/>
            <a:ext cx="6012000" cy="52321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lvl="0" algn="r">
              <a:defRPr/>
            </a:pP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B4089"/>
                </a:solidFill>
                <a:effectLst/>
                <a:uLnTx/>
                <a:uFillTx/>
                <a:ea typeface="Verdana" pitchFamily="34" charset="0"/>
              </a:rPr>
              <a:t>Авторы:</a:t>
            </a:r>
            <a:r>
              <a:rPr kumimoji="0" lang="ru-RU" sz="1400" b="1" i="1" u="none" strike="noStrike" kern="1200" cap="none" spc="0" normalizeH="0" noProof="0" dirty="0" smtClean="0">
                <a:ln>
                  <a:noFill/>
                </a:ln>
                <a:solidFill>
                  <a:srgbClr val="1B4089"/>
                </a:solidFill>
                <a:effectLst/>
                <a:uLnTx/>
                <a:uFillTx/>
                <a:ea typeface="Verdana" pitchFamily="34" charset="0"/>
              </a:rPr>
              <a:t> </a:t>
            </a:r>
            <a:r>
              <a:rPr lang="ru-RU" sz="1400" b="1" i="1" dirty="0" smtClean="0">
                <a:solidFill>
                  <a:srgbClr val="1B4089"/>
                </a:solidFill>
                <a:ea typeface="Verdana" pitchFamily="34" charset="0"/>
              </a:rPr>
              <a:t>Е.В. </a:t>
            </a:r>
            <a:r>
              <a:rPr lang="ru-RU" sz="1400" b="1" i="1" dirty="0" err="1" smtClean="0">
                <a:solidFill>
                  <a:srgbClr val="1B4089"/>
                </a:solidFill>
                <a:ea typeface="Verdana" pitchFamily="34" charset="0"/>
              </a:rPr>
              <a:t>Мердешева</a:t>
            </a:r>
            <a:r>
              <a:rPr lang="ru-RU" sz="1400" b="1" i="1" dirty="0" smtClean="0">
                <a:solidFill>
                  <a:srgbClr val="1B4089"/>
                </a:solidFill>
                <a:ea typeface="Verdana" pitchFamily="34" charset="0"/>
              </a:rPr>
              <a:t>, Э.В. </a:t>
            </a:r>
            <a:r>
              <a:rPr lang="ru-RU" sz="1400" b="1" i="1" dirty="0" err="1" smtClean="0">
                <a:solidFill>
                  <a:srgbClr val="1B4089"/>
                </a:solidFill>
                <a:ea typeface="Verdana" pitchFamily="34" charset="0"/>
              </a:rPr>
              <a:t>Екеева</a:t>
            </a:r>
            <a:r>
              <a:rPr lang="ru-RU" sz="1400" b="1" i="1" dirty="0" smtClean="0">
                <a:solidFill>
                  <a:srgbClr val="1B4089"/>
                </a:solidFill>
                <a:ea typeface="Verdana" pitchFamily="34" charset="0"/>
              </a:rPr>
              <a:t>, О.В. Климова, </a:t>
            </a:r>
          </a:p>
          <a:p>
            <a:pPr lvl="0" algn="r">
              <a:defRPr/>
            </a:pPr>
            <a:r>
              <a:rPr lang="ru-RU" sz="1400" b="1" i="1" dirty="0" smtClean="0">
                <a:solidFill>
                  <a:srgbClr val="1B4089"/>
                </a:solidFill>
                <a:ea typeface="Verdana" pitchFamily="34" charset="0"/>
              </a:rPr>
              <a:t>Е.Н. </a:t>
            </a:r>
            <a:r>
              <a:rPr lang="ru-RU" sz="1400" b="1" i="1" dirty="0" err="1" smtClean="0">
                <a:solidFill>
                  <a:srgbClr val="1B4089"/>
                </a:solidFill>
                <a:ea typeface="Verdana" pitchFamily="34" charset="0"/>
              </a:rPr>
              <a:t>Польникова</a:t>
            </a:r>
            <a:r>
              <a:rPr lang="ru-RU" sz="1400" b="1" i="1" dirty="0" smtClean="0">
                <a:solidFill>
                  <a:srgbClr val="1B4089"/>
                </a:solidFill>
                <a:ea typeface="Verdana" pitchFamily="34" charset="0"/>
              </a:rPr>
              <a:t>, Е.В. Мищенко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srgbClr val="1B4089"/>
              </a:solidFill>
              <a:effectLst/>
              <a:uLnTx/>
              <a:uFillTx/>
              <a:ea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43912" y="6304995"/>
            <a:ext cx="7757408" cy="253914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>
            <a:defPPr>
              <a:defRPr lang="ru-RU"/>
            </a:defPPr>
            <a:lvl1pPr marL="171450" lvl="0" indent="-1714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  <a:defRPr sz="900" i="1"/>
            </a:lvl1pPr>
          </a:lstStyle>
          <a:p>
            <a:pPr marL="0" lvl="0" indent="0" algn="just">
              <a:buClr>
                <a:srgbClr val="70AD47">
                  <a:lumMod val="75000"/>
                </a:srgbClr>
              </a:buClr>
              <a:buNone/>
              <a:defRPr/>
            </a:pPr>
            <a:r>
              <a:rPr lang="ru-RU" sz="1050" b="1" i="0" dirty="0" smtClean="0">
                <a:solidFill>
                  <a:srgbClr val="163470"/>
                </a:solidFill>
              </a:rPr>
              <a:t> </a:t>
            </a: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Исследование выполнено в рамках договора</a:t>
            </a:r>
            <a:r>
              <a:rPr kumimoji="0" lang="ru-RU" sz="1050" b="1" i="0" u="none" strike="noStrike" kern="1200" cap="none" spc="0" normalizeH="0" noProof="0" dirty="0" smtClean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с БУ РА  ДПО РА «</a:t>
            </a:r>
            <a:r>
              <a:rPr kumimoji="0" lang="ru-RU" sz="1050" b="1" i="0" u="none" strike="noStrike" kern="1200" cap="none" spc="0" normalizeH="0" noProof="0" dirty="0" err="1" smtClean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ИПКиППРО</a:t>
            </a:r>
            <a:r>
              <a:rPr kumimoji="0" lang="ru-RU" sz="1050" b="1" i="0" u="none" strike="noStrike" kern="1200" cap="none" spc="0" normalizeH="0" noProof="0" dirty="0" smtClean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РА» от 25.03.2024 № 23</a:t>
            </a: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srgbClr val="16347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21529" y="2673976"/>
            <a:ext cx="7435111" cy="2568787"/>
          </a:xfrm>
          <a:prstGeom prst="rect">
            <a:avLst/>
          </a:prstGeom>
          <a:noFill/>
        </p:spPr>
        <p:txBody>
          <a:bodyPr vert="horz" lIns="91438" tIns="45719" rIns="91438" bIns="45719" rtlCol="0" anchor="ctr">
            <a:noAutofit/>
          </a:bodyPr>
          <a:lstStyle>
            <a:defPPr>
              <a:defRPr lang="ru-RU"/>
            </a:defPPr>
            <a:lvl1pPr algn="just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 sz="1400">
                <a:solidFill>
                  <a:srgbClr val="163470"/>
                </a:solidFill>
                <a:latin typeface="Calibri" pitchFamily="34" charset="0"/>
              </a:defRPr>
            </a:lvl1pPr>
          </a:lstStyle>
          <a:p>
            <a:pPr>
              <a:spcBef>
                <a:spcPts val="0"/>
              </a:spcBef>
            </a:pPr>
            <a:r>
              <a:rPr lang="ru-RU" dirty="0" smtClean="0"/>
              <a:t>Разработанный региональный стандарт </a:t>
            </a:r>
            <a:r>
              <a:rPr lang="ru-RU" dirty="0"/>
              <a:t>экологического просвещения </a:t>
            </a:r>
            <a:r>
              <a:rPr lang="ru-RU" dirty="0" smtClean="0"/>
              <a:t>в системе общего образования Республики Алтай включил следующие разделы:</a:t>
            </a:r>
            <a:endParaRPr lang="ru-RU" dirty="0"/>
          </a:p>
          <a:p>
            <a:pPr>
              <a:spcBef>
                <a:spcPts val="0"/>
              </a:spcBef>
            </a:pPr>
            <a:r>
              <a:rPr lang="ru-RU" dirty="0"/>
              <a:t>1. Общие положения;</a:t>
            </a:r>
          </a:p>
          <a:p>
            <a:pPr>
              <a:spcBef>
                <a:spcPts val="0"/>
              </a:spcBef>
            </a:pPr>
            <a:r>
              <a:rPr lang="ru-RU" dirty="0"/>
              <a:t>2. Нормативные правовые документы, регламентирующие экологическое просвещение в системе общего образования;</a:t>
            </a:r>
          </a:p>
          <a:p>
            <a:pPr>
              <a:spcBef>
                <a:spcPts val="0"/>
              </a:spcBef>
            </a:pPr>
            <a:r>
              <a:rPr lang="ru-RU" dirty="0"/>
              <a:t>3. Ключевые термины и понятия экологического просвещения в системе общего образования;</a:t>
            </a:r>
          </a:p>
          <a:p>
            <a:pPr>
              <a:spcBef>
                <a:spcPts val="0"/>
              </a:spcBef>
            </a:pPr>
            <a:r>
              <a:rPr lang="ru-RU" dirty="0"/>
              <a:t>4. Педагогические показатели формирования экологической культуры </a:t>
            </a:r>
            <a:r>
              <a:rPr lang="ru-RU" dirty="0" smtClean="0"/>
              <a:t>обучающихся;</a:t>
            </a:r>
            <a:endParaRPr lang="ru-RU" dirty="0"/>
          </a:p>
          <a:p>
            <a:pPr>
              <a:spcBef>
                <a:spcPts val="0"/>
              </a:spcBef>
            </a:pPr>
            <a:r>
              <a:rPr lang="ru-RU" dirty="0"/>
              <a:t>5. </a:t>
            </a:r>
            <a:r>
              <a:rPr lang="ru-RU" dirty="0" smtClean="0"/>
              <a:t>Требования к условиям реализации экологического просвещения;</a:t>
            </a:r>
          </a:p>
          <a:p>
            <a:pPr>
              <a:spcBef>
                <a:spcPts val="0"/>
              </a:spcBef>
            </a:pPr>
            <a:r>
              <a:rPr lang="ru-RU" dirty="0" smtClean="0"/>
              <a:t>6. Требования к результатам освоения программы экологического просвещения обучающихся;</a:t>
            </a:r>
          </a:p>
          <a:p>
            <a:pPr>
              <a:spcBef>
                <a:spcPts val="0"/>
              </a:spcBef>
            </a:pPr>
            <a:r>
              <a:rPr lang="ru-RU" dirty="0" smtClean="0"/>
              <a:t>7. Этапы </a:t>
            </a:r>
            <a:r>
              <a:rPr lang="ru-RU" dirty="0"/>
              <a:t>формирования </a:t>
            </a:r>
            <a:r>
              <a:rPr lang="ru-RU" dirty="0" smtClean="0"/>
              <a:t>экологического просвещения </a:t>
            </a:r>
            <a:r>
              <a:rPr lang="ru-RU" dirty="0"/>
              <a:t>обучающихся в сфере общего образования;</a:t>
            </a:r>
          </a:p>
          <a:p>
            <a:pPr>
              <a:spcBef>
                <a:spcPts val="0"/>
              </a:spcBef>
            </a:pPr>
            <a:r>
              <a:rPr lang="ru-RU" dirty="0" smtClean="0"/>
              <a:t>7.1 </a:t>
            </a:r>
            <a:r>
              <a:rPr lang="ru-RU" dirty="0"/>
              <a:t>Экологическое просвещение на уровне дошкольного образования;</a:t>
            </a:r>
          </a:p>
          <a:p>
            <a:pPr>
              <a:spcBef>
                <a:spcPts val="0"/>
              </a:spcBef>
            </a:pPr>
            <a:r>
              <a:rPr lang="ru-RU" dirty="0" smtClean="0"/>
              <a:t>7.2 </a:t>
            </a:r>
            <a:r>
              <a:rPr lang="ru-RU" dirty="0"/>
              <a:t>Экологическое просвещение на уровне начального общего образования, в 5 и 6 классах основного общего образования;</a:t>
            </a:r>
          </a:p>
          <a:p>
            <a:pPr>
              <a:spcBef>
                <a:spcPts val="0"/>
              </a:spcBef>
            </a:pPr>
            <a:r>
              <a:rPr lang="ru-RU" dirty="0" smtClean="0"/>
              <a:t>7.3 </a:t>
            </a:r>
            <a:r>
              <a:rPr lang="ru-RU" dirty="0"/>
              <a:t>Экологическое просвещение </a:t>
            </a:r>
            <a:r>
              <a:rPr lang="ru-RU" dirty="0" smtClean="0"/>
              <a:t>на уровне </a:t>
            </a:r>
            <a:r>
              <a:rPr lang="ru-RU" dirty="0"/>
              <a:t>7-9 </a:t>
            </a:r>
            <a:r>
              <a:rPr lang="ru-RU" dirty="0" smtClean="0"/>
              <a:t>классов </a:t>
            </a:r>
            <a:r>
              <a:rPr lang="ru-RU" dirty="0"/>
              <a:t>основного общего образования;</a:t>
            </a:r>
          </a:p>
          <a:p>
            <a:pPr>
              <a:spcBef>
                <a:spcPts val="0"/>
              </a:spcBef>
            </a:pPr>
            <a:r>
              <a:rPr lang="ru-RU" dirty="0" smtClean="0"/>
              <a:t>7.4 </a:t>
            </a:r>
            <a:r>
              <a:rPr lang="ru-RU" dirty="0"/>
              <a:t>Экологическое просвещение на уровне среднего общего образования;</a:t>
            </a:r>
          </a:p>
          <a:p>
            <a:pPr>
              <a:spcBef>
                <a:spcPts val="0"/>
              </a:spcBef>
            </a:pPr>
            <a:r>
              <a:rPr lang="ru-RU" dirty="0" smtClean="0"/>
              <a:t>7.5 </a:t>
            </a:r>
            <a:r>
              <a:rPr lang="ru-RU" dirty="0"/>
              <a:t>Экологическое просвещение на уровне дополнительного </a:t>
            </a:r>
            <a:r>
              <a:rPr lang="ru-RU" dirty="0" smtClean="0"/>
              <a:t>образования</a:t>
            </a:r>
            <a:r>
              <a:rPr lang="ru-RU" dirty="0"/>
              <a:t>.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14948" y="829279"/>
            <a:ext cx="11141692" cy="5909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163470"/>
                </a:solidFill>
                <a:latin typeface="+mn-lt"/>
              </a:rPr>
              <a:t>Разработка регионального  стандарта экологического просвещения в системе общего образования Республики </a:t>
            </a:r>
            <a:r>
              <a:rPr lang="ru-RU" sz="1800" b="1" dirty="0" smtClean="0">
                <a:solidFill>
                  <a:srgbClr val="163470"/>
                </a:solidFill>
                <a:latin typeface="+mn-lt"/>
              </a:rPr>
              <a:t>Алтай</a:t>
            </a:r>
            <a:endParaRPr lang="ru-RU" sz="1800" b="1" dirty="0">
              <a:solidFill>
                <a:srgbClr val="16347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7241" y="5219352"/>
            <a:ext cx="3877519" cy="60016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ru-RU" sz="1100" dirty="0">
                <a:solidFill>
                  <a:srgbClr val="163470"/>
                </a:solidFill>
              </a:rPr>
              <a:t> </a:t>
            </a:r>
            <a:r>
              <a:rPr lang="ru-RU" sz="1100" dirty="0" smtClean="0">
                <a:solidFill>
                  <a:srgbClr val="163470"/>
                </a:solidFill>
              </a:rPr>
              <a:t>Рис. 1. Фрагмент  текста из Проекта «Региональный стандарт экологического просвещения в системе общего образования Республики Алтай»</a:t>
            </a:r>
            <a:endParaRPr lang="ru-RU" sz="1100" dirty="0">
              <a:solidFill>
                <a:srgbClr val="16347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5" t="17291" r="49074" b="32576"/>
          <a:stretch/>
        </p:blipFill>
        <p:spPr bwMode="auto">
          <a:xfrm>
            <a:off x="335665" y="2086618"/>
            <a:ext cx="4085864" cy="2971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9267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60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52132" y="2522764"/>
            <a:ext cx="92877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БЛАГОДАРИМ ЗА ВНИМАНИЕ!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926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60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92602" y="973882"/>
            <a:ext cx="7560000" cy="52321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kumimoji="0" lang="ru-RU" sz="1400" b="1" i="1" u="none" strike="noStrike" kern="1200" cap="none" spc="0" normalizeH="0" baseline="0" noProof="0" dirty="0">
                <a:ln>
                  <a:noFill/>
                </a:ln>
                <a:solidFill>
                  <a:srgbClr val="1B4089"/>
                </a:solidFill>
                <a:effectLst/>
                <a:uLnTx/>
                <a:uFillTx/>
                <a:latin typeface="Calibri"/>
                <a:ea typeface="Verdana" pitchFamily="34" charset="0"/>
                <a:cs typeface="+mn-cs"/>
              </a:rPr>
              <a:t>Авторы</a:t>
            </a: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B4089"/>
                </a:solidFill>
                <a:effectLst/>
                <a:uLnTx/>
                <a:uFillTx/>
                <a:latin typeface="Calibri"/>
                <a:ea typeface="Verdana" pitchFamily="34" charset="0"/>
                <a:cs typeface="+mn-cs"/>
              </a:rPr>
              <a:t>:</a:t>
            </a:r>
            <a:r>
              <a:rPr kumimoji="0" lang="en-US" sz="1400" b="1" i="1" u="none" strike="noStrike" kern="1200" cap="none" spc="0" normalizeH="0" noProof="0" dirty="0" smtClean="0">
                <a:ln>
                  <a:noFill/>
                </a:ln>
                <a:solidFill>
                  <a:srgbClr val="1B4089"/>
                </a:solidFill>
                <a:effectLst/>
                <a:uLnTx/>
                <a:uFillTx/>
                <a:latin typeface="Calibri"/>
                <a:ea typeface="Verdana" pitchFamily="34" charset="0"/>
                <a:cs typeface="+mn-cs"/>
              </a:rPr>
              <a:t> </a:t>
            </a:r>
            <a:r>
              <a:rPr lang="ru-RU" sz="1400" b="1" i="1" dirty="0">
                <a:solidFill>
                  <a:schemeClr val="accent5">
                    <a:lumMod val="75000"/>
                  </a:schemeClr>
                </a:solidFill>
              </a:rPr>
              <a:t>Н.Р.</a:t>
            </a:r>
            <a:r>
              <a:rPr lang="ru-RU" sz="1400" b="1" i="1" baseline="30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1400" b="1" i="1" dirty="0">
                <a:solidFill>
                  <a:schemeClr val="accent5">
                    <a:lumMod val="75000"/>
                  </a:schemeClr>
                </a:solidFill>
              </a:rPr>
              <a:t>Ойноткинова, Н.В. Ерленбаева, </a:t>
            </a:r>
            <a:r>
              <a:rPr lang="ru-RU" sz="1400" b="1" i="1" dirty="0" smtClean="0">
                <a:solidFill>
                  <a:schemeClr val="accent5">
                    <a:lumMod val="75000"/>
                  </a:schemeClr>
                </a:solidFill>
              </a:rPr>
              <a:t>А.В</a:t>
            </a:r>
            <a:r>
              <a:rPr lang="ru-RU" sz="1400" b="1" i="1" dirty="0">
                <a:solidFill>
                  <a:schemeClr val="accent5">
                    <a:lumMod val="75000"/>
                  </a:schemeClr>
                </a:solidFill>
              </a:rPr>
              <a:t>. Герасимова, </a:t>
            </a:r>
            <a:endParaRPr lang="ru-RU" sz="1400" b="1" i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r">
              <a:defRPr/>
            </a:pPr>
            <a:r>
              <a:rPr lang="ru-RU" sz="1400" b="1" i="1" dirty="0" smtClean="0">
                <a:solidFill>
                  <a:schemeClr val="accent5">
                    <a:lumMod val="75000"/>
                  </a:schemeClr>
                </a:solidFill>
              </a:rPr>
              <a:t>С.Б. Сарбашева, Е.П</a:t>
            </a:r>
            <a:r>
              <a:rPr lang="ru-RU" sz="1400" b="1" i="1" dirty="0">
                <a:solidFill>
                  <a:schemeClr val="accent5">
                    <a:lumMod val="75000"/>
                  </a:schemeClr>
                </a:solidFill>
              </a:rPr>
              <a:t>. </a:t>
            </a:r>
            <a:r>
              <a:rPr lang="ru-RU" sz="1400" b="1" i="1" dirty="0" smtClean="0">
                <a:solidFill>
                  <a:schemeClr val="accent5">
                    <a:lumMod val="75000"/>
                  </a:schemeClr>
                </a:solidFill>
              </a:rPr>
              <a:t>Игнатова</a:t>
            </a:r>
            <a:endParaRPr lang="ru-RU" sz="1400" b="1" i="1" dirty="0">
              <a:solidFill>
                <a:schemeClr val="accent5">
                  <a:lumMod val="75000"/>
                </a:schemeClr>
              </a:solidFill>
              <a:ea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9124" y="5297377"/>
            <a:ext cx="9757458" cy="154657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>
            <a:defPPr>
              <a:defRPr lang="ru-RU"/>
            </a:defPPr>
            <a:lvl1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70AD47">
                  <a:lumMod val="75000"/>
                </a:srgbClr>
              </a:buClr>
              <a:buSzTx/>
              <a:buFont typeface="Wingdings" pitchFamily="2" charset="2"/>
              <a:buNone/>
              <a:defRPr kumimoji="0" sz="1050" b="1" i="0" u="none" strike="noStrike" kern="1200" cap="none" spc="0" normalizeH="0" baseline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Публикации</a:t>
            </a:r>
            <a:r>
              <a:rPr lang="ru-RU" dirty="0"/>
              <a:t>: </a:t>
            </a:r>
            <a:r>
              <a:rPr lang="ru-RU" dirty="0" smtClean="0"/>
              <a:t>Ойноткинова </a:t>
            </a:r>
            <a:r>
              <a:rPr lang="ru-RU" dirty="0"/>
              <a:t>Н. Р., Ерленбаева Н. В., Сарбашева С. Б. Морфологические и лексико-семантические особенности наименований бабочек в алтайском языке // Томский журнал ЛИНГ и АНТР. Tomsk </a:t>
            </a:r>
            <a:r>
              <a:rPr lang="ru-RU" dirty="0" err="1"/>
              <a:t>Journal</a:t>
            </a:r>
            <a:r>
              <a:rPr lang="ru-RU" dirty="0"/>
              <a:t> LING &amp; ANTHRO. 2024. 3 (45). С. </a:t>
            </a:r>
            <a:r>
              <a:rPr lang="ru-RU" dirty="0" smtClean="0"/>
              <a:t>32-44</a:t>
            </a:r>
            <a:r>
              <a:rPr lang="en-US" dirty="0" smtClean="0"/>
              <a:t>; </a:t>
            </a:r>
            <a:endParaRPr lang="ru-RU" dirty="0" smtClean="0"/>
          </a:p>
          <a:p>
            <a:r>
              <a:rPr lang="ru-RU" dirty="0" smtClean="0"/>
              <a:t>Ойноткинова </a:t>
            </a:r>
            <a:r>
              <a:rPr lang="ru-RU" dirty="0"/>
              <a:t>Н. Р., Ерленбаева Н. В., Сарбашева С. Б. </a:t>
            </a:r>
            <a:r>
              <a:rPr lang="ru-RU" dirty="0" smtClean="0"/>
              <a:t>Наименования </a:t>
            </a:r>
            <a:r>
              <a:rPr lang="ru-RU" dirty="0"/>
              <a:t>двукрылых насекомых в алтайском языке // </a:t>
            </a:r>
            <a:r>
              <a:rPr lang="ru-RU" dirty="0" smtClean="0"/>
              <a:t>Эпосоведение. </a:t>
            </a:r>
            <a:r>
              <a:rPr lang="ru-RU" dirty="0"/>
              <a:t>№4 (36) декабрь </a:t>
            </a:r>
            <a:r>
              <a:rPr lang="ru-RU" dirty="0" smtClean="0"/>
              <a:t>2024. С. 46-58</a:t>
            </a:r>
            <a:r>
              <a:rPr lang="en-US" dirty="0" smtClean="0"/>
              <a:t>;</a:t>
            </a:r>
            <a:endParaRPr lang="ru-RU" dirty="0" smtClean="0"/>
          </a:p>
          <a:p>
            <a:r>
              <a:rPr lang="ru-RU" dirty="0" smtClean="0"/>
              <a:t>Ойноткинова </a:t>
            </a:r>
            <a:r>
              <a:rPr lang="ru-RU" dirty="0"/>
              <a:t>Н. Р. Представители семейства кошачьих в лингвокультуре и мифологии алтайцев // Языки и фольклор коренных народов Сибири. 2024. Вып. 50. С. </a:t>
            </a:r>
            <a:r>
              <a:rPr lang="ru-RU" dirty="0" smtClean="0"/>
              <a:t>87-99</a:t>
            </a:r>
            <a:r>
              <a:rPr lang="en-US" dirty="0" smtClean="0"/>
              <a:t>;</a:t>
            </a:r>
            <a:endParaRPr lang="ru-RU" dirty="0" smtClean="0"/>
          </a:p>
          <a:p>
            <a:r>
              <a:rPr lang="ru-RU" dirty="0" smtClean="0"/>
              <a:t>Ойноткинова </a:t>
            </a:r>
            <a:r>
              <a:rPr lang="ru-RU" dirty="0"/>
              <a:t>Н.Р. Животные семейства куньих в языковой картине мира алтайцев // Вестник Новосибирского государственного университета. Серия: История, филология. 2024;23(9):</a:t>
            </a:r>
            <a:r>
              <a:rPr lang="ru-RU" dirty="0" smtClean="0"/>
              <a:t>69-79</a:t>
            </a:r>
            <a:r>
              <a:rPr lang="en-US" dirty="0" smtClean="0"/>
              <a:t>; </a:t>
            </a:r>
            <a:endParaRPr lang="ru-RU" dirty="0" smtClean="0"/>
          </a:p>
          <a:p>
            <a:r>
              <a:rPr lang="ru-RU" dirty="0" smtClean="0"/>
              <a:t>Ойноткинова </a:t>
            </a:r>
            <a:r>
              <a:rPr lang="ru-RU" dirty="0"/>
              <a:t>Н. Р., Ерленбаева Н. В., Сарбашева С. Б. Наименования перепончатокрылых насекомых в алтайском языке  // Языки и фольклор коренных народов Сибири. 2025. (в печати</a:t>
            </a:r>
            <a:r>
              <a:rPr lang="ru-RU" dirty="0" smtClean="0"/>
              <a:t>) </a:t>
            </a:r>
            <a:r>
              <a:rPr lang="ru-RU" dirty="0"/>
              <a:t>Исследование выполнено в рамках гранта РНФ и Минобрнауки РА №</a:t>
            </a:r>
            <a:r>
              <a:rPr lang="ru-RU" dirty="0" smtClean="0"/>
              <a:t>23-28-10028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647727" y="2017792"/>
            <a:ext cx="8392787" cy="2572541"/>
          </a:xfrm>
          <a:prstGeom prst="rect">
            <a:avLst/>
          </a:prstGeom>
          <a:noFill/>
        </p:spPr>
        <p:txBody>
          <a:bodyPr vert="horz" lIns="91438" tIns="45719" rIns="91438" bIns="45719" rtlCol="0" anchor="ctr">
            <a:noAutofit/>
          </a:bodyPr>
          <a:lstStyle>
            <a:defPPr>
              <a:defRPr lang="ru-RU"/>
            </a:defPPr>
            <a:lvl1pPr marL="0" lvl="0" indent="0" algn="just" defTabSz="914400" rtl="0" eaLnBrk="1" latinLnBrk="0" hangingPunct="1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 sz="1400" kern="1200">
                <a:solidFill>
                  <a:srgbClr val="16347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dirty="0" smtClean="0"/>
              <a:t>На </a:t>
            </a:r>
            <a:r>
              <a:rPr lang="ru-RU" dirty="0"/>
              <a:t>основе материла, полученного в ходе полевых исследований в Улаганском, Кош-</a:t>
            </a:r>
            <a:r>
              <a:rPr lang="ru-RU" dirty="0" err="1"/>
              <a:t>Агачском</a:t>
            </a:r>
            <a:r>
              <a:rPr lang="ru-RU" dirty="0"/>
              <a:t>, Чойском, Турочакском и Чемальском районах Республики Алтай </a:t>
            </a:r>
            <a:r>
              <a:rPr lang="ru-RU" dirty="0" smtClean="0"/>
              <a:t>были </a:t>
            </a:r>
            <a:r>
              <a:rPr lang="ru-RU" dirty="0"/>
              <a:t>впервые в </a:t>
            </a:r>
            <a:r>
              <a:rPr lang="ru-RU" dirty="0" smtClean="0"/>
              <a:t>языкознании </a:t>
            </a:r>
            <a:r>
              <a:rPr lang="ru-RU" dirty="0"/>
              <a:t>изучены лингвистические особенности фаунонимов, наименований диких животных, насекомых и рыб </a:t>
            </a:r>
            <a:r>
              <a:rPr lang="ru-RU" dirty="0" smtClean="0"/>
              <a:t>в </a:t>
            </a:r>
            <a:r>
              <a:rPr lang="ru-RU" dirty="0"/>
              <a:t>алтайском языке. </a:t>
            </a:r>
          </a:p>
          <a:p>
            <a:pPr>
              <a:spcBef>
                <a:spcPts val="0"/>
              </a:spcBef>
            </a:pPr>
            <a:r>
              <a:rPr lang="ru-RU" dirty="0" smtClean="0"/>
              <a:t>При </a:t>
            </a:r>
            <a:r>
              <a:rPr lang="ru-RU" dirty="0"/>
              <a:t>изучении алтайских фаунонимов были решены следующие конкретные </a:t>
            </a:r>
            <a:r>
              <a:rPr lang="ru-RU" dirty="0" smtClean="0"/>
              <a:t>задачи</a:t>
            </a:r>
            <a:r>
              <a:rPr lang="ru-RU" dirty="0"/>
              <a:t>: </a:t>
            </a:r>
            <a:endParaRPr lang="ru-RU" dirty="0" smtClean="0"/>
          </a:p>
          <a:p>
            <a:pPr>
              <a:spcBef>
                <a:spcPts val="0"/>
              </a:spcBef>
            </a:pPr>
            <a:r>
              <a:rPr lang="ru-RU" dirty="0" smtClean="0"/>
              <a:t>1</a:t>
            </a:r>
            <a:r>
              <a:rPr lang="ru-RU" dirty="0"/>
              <a:t>) выделены лексемы в алтайском литературном языке и его диалектах, </a:t>
            </a:r>
            <a:r>
              <a:rPr lang="ru-RU" dirty="0" smtClean="0"/>
              <a:t>что </a:t>
            </a:r>
            <a:r>
              <a:rPr lang="ru-RU" dirty="0"/>
              <a:t>позволило проследить историю изучения и фиксации данной лексикосемантической группы; </a:t>
            </a:r>
          </a:p>
          <a:p>
            <a:pPr>
              <a:spcBef>
                <a:spcPts val="0"/>
              </a:spcBef>
            </a:pPr>
            <a:r>
              <a:rPr lang="ru-RU" dirty="0"/>
              <a:t>2) проведена систематизация лексики в алтайском языке и его диалектах</a:t>
            </a:r>
            <a:r>
              <a:rPr lang="ru-RU" dirty="0" smtClean="0"/>
              <a:t>, обозначающей </a:t>
            </a:r>
            <a:r>
              <a:rPr lang="ru-RU" dirty="0"/>
              <a:t>диких и домашних животных, рыб и насекомых; </a:t>
            </a:r>
          </a:p>
          <a:p>
            <a:pPr>
              <a:spcBef>
                <a:spcPts val="0"/>
              </a:spcBef>
            </a:pPr>
            <a:r>
              <a:rPr lang="ru-RU" dirty="0"/>
              <a:t>3) к лексемам приведены сведения по этимологии, что позволило </a:t>
            </a:r>
            <a:r>
              <a:rPr lang="ru-RU" dirty="0" smtClean="0"/>
              <a:t>определить </a:t>
            </a:r>
            <a:r>
              <a:rPr lang="ru-RU" dirty="0"/>
              <a:t>историю и происхождение слов;</a:t>
            </a:r>
          </a:p>
          <a:p>
            <a:pPr>
              <a:spcBef>
                <a:spcPts val="0"/>
              </a:spcBef>
            </a:pPr>
            <a:r>
              <a:rPr lang="ru-RU" dirty="0"/>
              <a:t>4) изучены способы номинации и семантическая мотивированность </a:t>
            </a:r>
            <a:r>
              <a:rPr lang="ru-RU" dirty="0" smtClean="0"/>
              <a:t>изучаемых </a:t>
            </a:r>
            <a:r>
              <a:rPr lang="ru-RU" dirty="0"/>
              <a:t>лексем;</a:t>
            </a:r>
          </a:p>
          <a:p>
            <a:pPr>
              <a:spcBef>
                <a:spcPts val="0"/>
              </a:spcBef>
            </a:pPr>
            <a:r>
              <a:rPr lang="ru-RU" dirty="0"/>
              <a:t>5) определена национально-культурная специфика фаунимической лексики </a:t>
            </a:r>
            <a:r>
              <a:rPr lang="ru-RU" dirty="0" smtClean="0"/>
              <a:t>в </a:t>
            </a:r>
            <a:r>
              <a:rPr lang="ru-RU" dirty="0"/>
              <a:t>диалектах алтайского языка, обусловленная бытом и культурой носителей; </a:t>
            </a:r>
          </a:p>
          <a:p>
            <a:pPr>
              <a:spcBef>
                <a:spcPts val="0"/>
              </a:spcBef>
            </a:pPr>
            <a:r>
              <a:rPr lang="ru-RU" dirty="0"/>
              <a:t>6) составлены словарные статьи по каждому </a:t>
            </a:r>
            <a:r>
              <a:rPr lang="ru-RU" dirty="0" smtClean="0"/>
              <a:t>фаунониму;</a:t>
            </a:r>
          </a:p>
          <a:p>
            <a:pPr>
              <a:spcBef>
                <a:spcPts val="0"/>
              </a:spcBef>
            </a:pPr>
            <a:r>
              <a:rPr lang="ru-RU" dirty="0"/>
              <a:t>7) </a:t>
            </a:r>
            <a:r>
              <a:rPr lang="ru-RU" dirty="0" smtClean="0"/>
              <a:t>издан этнолингвистический </a:t>
            </a:r>
            <a:r>
              <a:rPr lang="ru-RU" dirty="0"/>
              <a:t>словарь </a:t>
            </a:r>
            <a:r>
              <a:rPr lang="ru-RU" dirty="0" smtClean="0"/>
              <a:t>лексики фауны </a:t>
            </a:r>
            <a:r>
              <a:rPr lang="ru-RU" dirty="0"/>
              <a:t>алтайского </a:t>
            </a:r>
            <a:r>
              <a:rPr lang="ru-RU" dirty="0" smtClean="0"/>
              <a:t>языка (рис. 1).</a:t>
            </a:r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16041" y="486574"/>
            <a:ext cx="11136561" cy="3416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rgbClr val="163470"/>
                </a:solidFill>
                <a:latin typeface="+mn-lt"/>
              </a:rPr>
              <a:t>Языковая картина мира алтайцев: лексика фауны  Горного Алтая</a:t>
            </a:r>
            <a:endParaRPr lang="ru-RU" sz="1800" b="1" dirty="0">
              <a:solidFill>
                <a:srgbClr val="163470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4032" y="4861367"/>
            <a:ext cx="3335619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100" b="0" i="0" u="none" strike="noStrike" kern="1200" cap="none" spc="0" normalizeH="0" noProof="0" dirty="0" smtClean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Рис. 1. Обложка книги «Лексика фауны Горного Алтая: этнолингвистический словарь»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rgbClr val="16347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44" y="1264205"/>
            <a:ext cx="2548597" cy="359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11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60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785360" y="1448586"/>
            <a:ext cx="7052607" cy="52321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r"/>
            <a:r>
              <a:rPr lang="ru-RU" sz="1400" b="1" i="1" dirty="0">
                <a:solidFill>
                  <a:srgbClr val="1B4089"/>
                </a:solidFill>
                <a:latin typeface="Calibri"/>
                <a:ea typeface="Verdana" pitchFamily="34" charset="0"/>
              </a:rPr>
              <a:t>Авторы:  </a:t>
            </a:r>
            <a:r>
              <a:rPr lang="ru-RU" sz="1400" b="1" i="1" dirty="0" smtClean="0">
                <a:solidFill>
                  <a:srgbClr val="1B4089"/>
                </a:solidFill>
                <a:ea typeface="Verdana" pitchFamily="34" charset="0"/>
              </a:rPr>
              <a:t>С.Б. </a:t>
            </a:r>
            <a:r>
              <a:rPr lang="ru-RU" sz="1400" b="1" i="1" dirty="0" err="1" smtClean="0">
                <a:solidFill>
                  <a:srgbClr val="1B4089"/>
                </a:solidFill>
                <a:latin typeface="Calibri"/>
                <a:ea typeface="Verdana" pitchFamily="34" charset="0"/>
              </a:rPr>
              <a:t>Сарбашева</a:t>
            </a:r>
            <a:r>
              <a:rPr lang="ru-RU" sz="1400" b="1" i="1" dirty="0" smtClean="0">
                <a:solidFill>
                  <a:srgbClr val="1B4089"/>
                </a:solidFill>
                <a:latin typeface="Calibri"/>
                <a:ea typeface="Verdana" pitchFamily="34" charset="0"/>
              </a:rPr>
              <a:t>, </a:t>
            </a:r>
            <a:r>
              <a:rPr lang="ru-RU" sz="1400" b="1" i="1" dirty="0" smtClean="0">
                <a:solidFill>
                  <a:srgbClr val="1B4089"/>
                </a:solidFill>
                <a:ea typeface="Verdana" pitchFamily="34" charset="0"/>
              </a:rPr>
              <a:t>Н.В. </a:t>
            </a:r>
            <a:r>
              <a:rPr lang="ru-RU" sz="1400" b="1" i="1" dirty="0" err="1" smtClean="0">
                <a:solidFill>
                  <a:srgbClr val="1B4089"/>
                </a:solidFill>
                <a:latin typeface="Calibri"/>
                <a:ea typeface="Verdana" pitchFamily="34" charset="0"/>
              </a:rPr>
              <a:t>Ерленбаева</a:t>
            </a:r>
            <a:r>
              <a:rPr lang="ru-RU" sz="1400" b="1" i="1" dirty="0" smtClean="0">
                <a:solidFill>
                  <a:srgbClr val="1B4089"/>
                </a:solidFill>
                <a:latin typeface="Calibri"/>
                <a:ea typeface="Verdana" pitchFamily="34" charset="0"/>
              </a:rPr>
              <a:t>, </a:t>
            </a:r>
          </a:p>
          <a:p>
            <a:pPr algn="r"/>
            <a:r>
              <a:rPr lang="ru-RU" sz="1400" b="1" i="1" dirty="0" smtClean="0">
                <a:solidFill>
                  <a:srgbClr val="1B4089"/>
                </a:solidFill>
                <a:ea typeface="Verdana" pitchFamily="34" charset="0"/>
              </a:rPr>
              <a:t>А.В. </a:t>
            </a:r>
            <a:r>
              <a:rPr lang="ru-RU" sz="1400" b="1" i="1" dirty="0" err="1" smtClean="0">
                <a:solidFill>
                  <a:srgbClr val="1B4089"/>
                </a:solidFill>
                <a:latin typeface="Calibri"/>
                <a:ea typeface="Verdana" pitchFamily="34" charset="0"/>
              </a:rPr>
              <a:t>Киндикова</a:t>
            </a:r>
            <a:r>
              <a:rPr lang="ru-RU" sz="1400" b="1" i="1" dirty="0" smtClean="0">
                <a:solidFill>
                  <a:srgbClr val="1B4089"/>
                </a:solidFill>
                <a:latin typeface="Calibri"/>
                <a:ea typeface="Verdana" pitchFamily="34" charset="0"/>
              </a:rPr>
              <a:t>, </a:t>
            </a:r>
            <a:r>
              <a:rPr lang="ru-RU" sz="1400" b="1" i="1" dirty="0">
                <a:solidFill>
                  <a:srgbClr val="1B4089"/>
                </a:solidFill>
                <a:ea typeface="Verdana" pitchFamily="34" charset="0"/>
              </a:rPr>
              <a:t>Л.А</a:t>
            </a:r>
            <a:r>
              <a:rPr lang="ru-RU" sz="1400" b="1" i="1" dirty="0" smtClean="0">
                <a:solidFill>
                  <a:srgbClr val="1B4089"/>
                </a:solidFill>
                <a:ea typeface="Verdana" pitchFamily="34" charset="0"/>
              </a:rPr>
              <a:t>. </a:t>
            </a:r>
            <a:r>
              <a:rPr lang="ru-RU" sz="1400" b="1" i="1" dirty="0" err="1" smtClean="0">
                <a:solidFill>
                  <a:srgbClr val="1B4089"/>
                </a:solidFill>
                <a:latin typeface="Calibri"/>
                <a:ea typeface="Verdana" pitchFamily="34" charset="0"/>
              </a:rPr>
              <a:t>Кергилова</a:t>
            </a:r>
            <a:endParaRPr lang="ru-RU" sz="1400" b="1" i="1" dirty="0">
              <a:solidFill>
                <a:srgbClr val="1B4089"/>
              </a:solidFill>
              <a:latin typeface="Calibri"/>
              <a:ea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83165" y="2780928"/>
            <a:ext cx="6145483" cy="3032190"/>
          </a:xfrm>
          <a:prstGeom prst="rect">
            <a:avLst/>
          </a:prstGeom>
          <a:noFill/>
        </p:spPr>
        <p:txBody>
          <a:bodyPr vert="horz" lIns="91438" tIns="45719" rIns="91438" bIns="45719" rtlCol="0" anchor="ctr">
            <a:noAutofit/>
          </a:bodyPr>
          <a:lstStyle>
            <a:defPPr>
              <a:defRPr lang="ru-RU"/>
            </a:defPPr>
            <a:lvl1pPr lvl="0" indent="0" algn="just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None/>
              <a:defRPr sz="1400">
                <a:solidFill>
                  <a:srgbClr val="163470"/>
                </a:solidFill>
              </a:defRPr>
            </a:lvl1pPr>
          </a:lstStyle>
          <a:p>
            <a:pPr>
              <a:spcBef>
                <a:spcPts val="0"/>
              </a:spcBef>
            </a:pPr>
            <a:r>
              <a:rPr lang="ru-RU" dirty="0"/>
              <a:t>В целях  </a:t>
            </a:r>
            <a:r>
              <a:rPr lang="ru-RU" dirty="0" smtClean="0"/>
              <a:t>создания открытого доступа к систематизированному собранию фольклорных</a:t>
            </a:r>
            <a:r>
              <a:rPr lang="ru-RU" dirty="0"/>
              <a:t>, публицистических, художественных, научных </a:t>
            </a:r>
            <a:r>
              <a:rPr lang="ru-RU" dirty="0" smtClean="0"/>
              <a:t>текстов в области алтайского  языкознания был разработан электронный корпус алтайского языка.</a:t>
            </a:r>
          </a:p>
          <a:p>
            <a:pPr>
              <a:spcBef>
                <a:spcPts val="0"/>
              </a:spcBef>
            </a:pPr>
            <a:r>
              <a:rPr lang="ru-RU" dirty="0"/>
              <a:t>Электронный корпус разработан с использованием современных веб технологий </a:t>
            </a:r>
            <a:r>
              <a:rPr lang="ru-RU" dirty="0" err="1"/>
              <a:t>Asp</a:t>
            </a:r>
            <a:r>
              <a:rPr lang="ru-RU" dirty="0"/>
              <a:t> .</a:t>
            </a:r>
            <a:r>
              <a:rPr lang="ru-RU" dirty="0" err="1"/>
              <a:t>Net</a:t>
            </a:r>
            <a:r>
              <a:rPr lang="ru-RU" dirty="0"/>
              <a:t> </a:t>
            </a:r>
            <a:r>
              <a:rPr lang="ru-RU" dirty="0" err="1"/>
              <a:t>Core</a:t>
            </a:r>
            <a:r>
              <a:rPr lang="ru-RU" dirty="0"/>
              <a:t> 8.0 </a:t>
            </a:r>
            <a:r>
              <a:rPr lang="ru-RU" dirty="0" err="1"/>
              <a:t>Razor</a:t>
            </a:r>
            <a:r>
              <a:rPr lang="ru-RU" dirty="0"/>
              <a:t> и языка C#. </a:t>
            </a:r>
            <a:endParaRPr lang="ru-RU" dirty="0" smtClean="0"/>
          </a:p>
          <a:p>
            <a:pPr>
              <a:spcBef>
                <a:spcPts val="0"/>
              </a:spcBef>
            </a:pPr>
            <a:r>
              <a:rPr lang="ru-RU" dirty="0"/>
              <a:t>При разработке был реализован функционал, который в дальнейшем будет расширяться.</a:t>
            </a:r>
          </a:p>
          <a:p>
            <a:pPr>
              <a:spcBef>
                <a:spcPts val="0"/>
              </a:spcBef>
            </a:pPr>
            <a:r>
              <a:rPr lang="ru-RU" dirty="0"/>
              <a:t>К этому функционалу относится:</a:t>
            </a:r>
          </a:p>
          <a:p>
            <a:pPr>
              <a:spcBef>
                <a:spcPts val="0"/>
              </a:spcBef>
            </a:pPr>
            <a:r>
              <a:rPr lang="ru-RU" dirty="0" smtClean="0"/>
              <a:t>- возможность </a:t>
            </a:r>
            <a:r>
              <a:rPr lang="ru-RU" dirty="0"/>
              <a:t>добавлять в словарь слова (основы слов) различных частей речи и примеры их </a:t>
            </a:r>
            <a:r>
              <a:rPr lang="ru-RU" dirty="0" smtClean="0"/>
              <a:t>использования;</a:t>
            </a:r>
            <a:endParaRPr lang="ru-RU" dirty="0"/>
          </a:p>
          <a:p>
            <a:pPr>
              <a:spcBef>
                <a:spcPts val="0"/>
              </a:spcBef>
            </a:pPr>
            <a:r>
              <a:rPr lang="ru-RU" dirty="0" smtClean="0"/>
              <a:t>- для </a:t>
            </a:r>
            <a:r>
              <a:rPr lang="ru-RU" dirty="0"/>
              <a:t>добавленных слов имеется возможность так же добавить их словоформы с помощью автоматических инструментов;</a:t>
            </a:r>
          </a:p>
          <a:p>
            <a:pPr>
              <a:spcBef>
                <a:spcPts val="0"/>
              </a:spcBef>
            </a:pPr>
            <a:r>
              <a:rPr lang="ru-RU" dirty="0" smtClean="0"/>
              <a:t>- поиск </a:t>
            </a:r>
            <a:r>
              <a:rPr lang="ru-RU" dirty="0"/>
              <a:t>по словарю включающий так же словоформы;</a:t>
            </a:r>
          </a:p>
          <a:p>
            <a:pPr>
              <a:spcBef>
                <a:spcPts val="0"/>
              </a:spcBef>
            </a:pPr>
            <a:r>
              <a:rPr lang="ru-RU" dirty="0" smtClean="0"/>
              <a:t>- база </a:t>
            </a:r>
            <a:r>
              <a:rPr lang="ru-RU" dirty="0"/>
              <a:t>текстов с информацией о них и файлами или ссылками на ресурсы;</a:t>
            </a:r>
          </a:p>
          <a:p>
            <a:pPr marL="285750" indent="-285750">
              <a:spcBef>
                <a:spcPts val="0"/>
              </a:spcBef>
              <a:buFontTx/>
              <a:buChar char="-"/>
            </a:pPr>
            <a:r>
              <a:rPr lang="ru-RU" dirty="0" smtClean="0"/>
              <a:t>система авторизации.</a:t>
            </a:r>
          </a:p>
          <a:p>
            <a:pPr>
              <a:spcBef>
                <a:spcPts val="0"/>
              </a:spcBef>
            </a:pPr>
            <a:r>
              <a:rPr lang="ru-RU" dirty="0"/>
              <a:t>Электронный корпус размещен на российском домене и хостинге от компании ООО «РЕГ.РУ» которые внесены в реестр отечественного ПО и доступен по адресу </a:t>
            </a:r>
            <a:r>
              <a:rPr lang="ru-RU" dirty="0">
                <a:hlinkClick r:id="rId3"/>
              </a:rPr>
              <a:t>https://</a:t>
            </a:r>
            <a:r>
              <a:rPr lang="ru-RU" dirty="0" smtClean="0">
                <a:hlinkClick r:id="rId3"/>
              </a:rPr>
              <a:t>altaycorpus.ru</a:t>
            </a:r>
            <a:r>
              <a:rPr lang="ru-RU" dirty="0" smtClean="0"/>
              <a:t> (рис. 1).</a:t>
            </a:r>
          </a:p>
          <a:p>
            <a:pPr marL="285750" indent="-285750">
              <a:spcBef>
                <a:spcPts val="0"/>
              </a:spcBef>
              <a:buFontTx/>
              <a:buChar char="-"/>
            </a:pPr>
            <a:endParaRPr lang="ru-RU" dirty="0"/>
          </a:p>
          <a:p>
            <a:pPr>
              <a:spcBef>
                <a:spcPts val="0"/>
              </a:spcBef>
            </a:pP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792088" y="780096"/>
            <a:ext cx="11136560" cy="3416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rgbClr val="163470"/>
                </a:solidFill>
                <a:latin typeface="+mn-lt"/>
              </a:rPr>
              <a:t>Электронный корпус алтайского языка и его диалектов</a:t>
            </a:r>
            <a:endParaRPr lang="ru-RU" sz="1800" b="1" dirty="0">
              <a:solidFill>
                <a:srgbClr val="163470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3528" y="5013176"/>
            <a:ext cx="4529667" cy="2616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lvl="0" algn="ctr"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Рис. 1. </a:t>
            </a:r>
            <a:r>
              <a:rPr kumimoji="0" lang="ru-RU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Скрин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страницы электронного корпуса Алтайского языка</a:t>
            </a:r>
            <a:endParaRPr lang="ru-RU" sz="1100" dirty="0">
              <a:solidFill>
                <a:srgbClr val="163470"/>
              </a:solidFill>
              <a:latin typeface="Calibri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" t="3944" r="5723" b="19097"/>
          <a:stretch/>
        </p:blipFill>
        <p:spPr bwMode="auto">
          <a:xfrm>
            <a:off x="618559" y="2261418"/>
            <a:ext cx="4799604" cy="2507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079507" y="6436277"/>
            <a:ext cx="9161341" cy="253914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just">
              <a:buClr>
                <a:srgbClr val="70AD47">
                  <a:lumMod val="75000"/>
                </a:srgbClr>
              </a:buClr>
              <a:buFont typeface="Wingdings" pitchFamily="2" charset="2"/>
              <a:buNone/>
            </a:pPr>
            <a:r>
              <a:rPr lang="ru-RU" sz="1050" b="1" dirty="0" smtClean="0">
                <a:solidFill>
                  <a:srgbClr val="163470"/>
                </a:solidFill>
              </a:rPr>
              <a:t>Исследование выполнено в рамках договора с Министерством образования и науки Республики Алтай от 02.05.2024 г. № 03-05-24</a:t>
            </a:r>
            <a:endParaRPr lang="ru-RU" sz="1050" b="1" dirty="0">
              <a:solidFill>
                <a:srgbClr val="1634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76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60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535536" y="1351760"/>
            <a:ext cx="6120000" cy="52321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r"/>
            <a:r>
              <a:rPr lang="ru-RU" sz="1400" b="1" i="1" dirty="0">
                <a:solidFill>
                  <a:srgbClr val="1B4089"/>
                </a:solidFill>
                <a:latin typeface="Calibri"/>
                <a:ea typeface="Verdana" pitchFamily="34" charset="0"/>
              </a:rPr>
              <a:t>Авторы: Е.Л. Шаламова, О.А. </a:t>
            </a:r>
            <a:r>
              <a:rPr lang="ru-RU" sz="1400" b="1" i="1" dirty="0" err="1">
                <a:solidFill>
                  <a:srgbClr val="1B4089"/>
                </a:solidFill>
                <a:latin typeface="Calibri"/>
                <a:ea typeface="Verdana" pitchFamily="34" charset="0"/>
              </a:rPr>
              <a:t>Ельчининова</a:t>
            </a:r>
            <a:r>
              <a:rPr lang="ru-RU" sz="1400" b="1" i="1" dirty="0">
                <a:solidFill>
                  <a:srgbClr val="1B4089"/>
                </a:solidFill>
                <a:latin typeface="Calibri"/>
                <a:ea typeface="Verdana" pitchFamily="34" charset="0"/>
              </a:rPr>
              <a:t>, </a:t>
            </a:r>
            <a:endParaRPr lang="ru-RU" sz="1400" b="1" i="1" dirty="0" smtClean="0">
              <a:solidFill>
                <a:srgbClr val="1B4089"/>
              </a:solidFill>
              <a:latin typeface="Calibri"/>
              <a:ea typeface="Verdana" pitchFamily="34" charset="0"/>
            </a:endParaRPr>
          </a:p>
          <a:p>
            <a:pPr algn="r"/>
            <a:r>
              <a:rPr lang="ru-RU" sz="1400" b="1" i="1" dirty="0" smtClean="0">
                <a:solidFill>
                  <a:srgbClr val="1B4089"/>
                </a:solidFill>
                <a:latin typeface="Calibri"/>
                <a:ea typeface="Verdana" pitchFamily="34" charset="0"/>
              </a:rPr>
              <a:t>Е.И</a:t>
            </a:r>
            <a:r>
              <a:rPr lang="ru-RU" sz="1400" b="1" i="1" dirty="0">
                <a:solidFill>
                  <a:srgbClr val="1B4089"/>
                </a:solidFill>
                <a:latin typeface="Calibri"/>
                <a:ea typeface="Verdana" pitchFamily="34" charset="0"/>
              </a:rPr>
              <a:t>. </a:t>
            </a:r>
            <a:r>
              <a:rPr lang="ru-RU" sz="1400" b="1" i="1" dirty="0" err="1">
                <a:solidFill>
                  <a:srgbClr val="1B4089"/>
                </a:solidFill>
                <a:latin typeface="Calibri"/>
                <a:ea typeface="Verdana" pitchFamily="34" charset="0"/>
              </a:rPr>
              <a:t>Наквасина</a:t>
            </a:r>
            <a:r>
              <a:rPr lang="ru-RU" sz="1400" b="1" i="1" dirty="0">
                <a:solidFill>
                  <a:srgbClr val="1B4089"/>
                </a:solidFill>
                <a:latin typeface="Calibri"/>
                <a:ea typeface="Verdana" pitchFamily="34" charset="0"/>
              </a:rPr>
              <a:t>, Н.Н. Попеляева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59259" y="6205468"/>
            <a:ext cx="9700182" cy="57707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>
            <a:defPPr>
              <a:defRPr lang="ru-RU"/>
            </a:defPPr>
            <a:lvl1pPr marL="171450" lvl="0" indent="-171450" algn="l" defTabSz="914400" rtl="0" eaLnBrk="1" latinLnBrk="0" hangingPunct="1"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 sz="9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70AD47">
                  <a:lumMod val="75000"/>
                </a:srgbClr>
              </a:buClr>
              <a:buSzTx/>
              <a:buFont typeface="Wingdings" pitchFamily="2" charset="2"/>
              <a:buNone/>
              <a:defRPr/>
            </a:pP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Публикации: Методические рекомендации по выращиванию лекарственных</a:t>
            </a:r>
            <a:r>
              <a:rPr kumimoji="0" lang="ru-RU" sz="1050" b="1" i="0" u="none" strike="noStrike" kern="1200" cap="none" spc="0" normalizeH="0" noProof="0" dirty="0" smtClean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растений в питомнике в условиях ООО «Карым» Республики </a:t>
            </a:r>
            <a:r>
              <a:rPr lang="ru-RU" sz="1050" b="1" i="0" dirty="0" smtClean="0">
                <a:solidFill>
                  <a:srgbClr val="163470"/>
                </a:solidFill>
                <a:latin typeface="Calibri"/>
              </a:rPr>
              <a:t>А</a:t>
            </a:r>
            <a:r>
              <a:rPr kumimoji="0" lang="ru-RU" sz="1050" b="1" i="0" u="none" strike="noStrike" kern="1200" cap="none" spc="0" normalizeH="0" noProof="0" dirty="0" err="1" smtClean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лтай</a:t>
            </a:r>
            <a:r>
              <a:rPr kumimoji="0" lang="ru-RU" sz="1050" b="1" i="0" u="none" strike="noStrike" kern="1200" cap="none" spc="0" normalizeH="0" noProof="0" dirty="0" smtClean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– Горно-</a:t>
            </a:r>
            <a:r>
              <a:rPr kumimoji="0" lang="ru-RU" sz="1050" b="1" i="0" u="none" strike="noStrike" kern="1200" cap="none" spc="0" normalizeH="0" noProof="0" dirty="0" err="1" smtClean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Алтайс</a:t>
            </a:r>
            <a:r>
              <a:rPr lang="ru-RU" sz="1050" b="1" i="0" dirty="0" smtClean="0">
                <a:solidFill>
                  <a:srgbClr val="163470"/>
                </a:solidFill>
                <a:latin typeface="Calibri"/>
              </a:rPr>
              <a:t>к: БИЦ ГАГУ, 2024. - </a:t>
            </a: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54с.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70AD47">
                  <a:lumMod val="75000"/>
                </a:srgbClr>
              </a:buClr>
              <a:buSzTx/>
              <a:buFont typeface="Wingdings" pitchFamily="2" charset="2"/>
              <a:buNone/>
              <a:defRPr/>
            </a:pPr>
            <a:r>
              <a:rPr lang="ru-RU" sz="1050" b="1" i="0" dirty="0" smtClean="0">
                <a:solidFill>
                  <a:srgbClr val="163470"/>
                </a:solidFill>
                <a:latin typeface="Calibri"/>
              </a:rPr>
              <a:t>Исследование выполнено в рамках договора с ООО «Карым» от 23.04.2024 № 31</a:t>
            </a: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srgbClr val="16347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27936" y="2028897"/>
            <a:ext cx="6627600" cy="3234816"/>
          </a:xfrm>
          <a:prstGeom prst="rect">
            <a:avLst/>
          </a:prstGeom>
          <a:noFill/>
        </p:spPr>
        <p:txBody>
          <a:bodyPr vert="horz" lIns="91438" tIns="45719" rIns="91438" bIns="45719" rtlCol="0" anchor="ctr">
            <a:noAutofit/>
          </a:bodyPr>
          <a:lstStyle>
            <a:defPPr>
              <a:defRPr lang="ru-RU"/>
            </a:defPPr>
            <a:lvl1pPr marL="0" lvl="0" indent="0" algn="just" defTabSz="914400" rtl="0" eaLnBrk="1" latinLnBrk="0" hangingPunct="1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 sz="1400" kern="1200">
                <a:solidFill>
                  <a:srgbClr val="16347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На основе всестороннего изучения природно-климатических условий и биологических особенностей разработаны рекомендации по выращиванию лекарственных растений в условиях ООО «Карым», включающие элементы технологии от подготовки почвы до оптимальных способов уборки лекарственного растительного сырья. </a:t>
            </a:r>
            <a:endParaRPr lang="ru-RU" dirty="0" smtClean="0"/>
          </a:p>
          <a:p>
            <a:r>
              <a:rPr lang="ru-RU" dirty="0" smtClean="0"/>
              <a:t>Почвы </a:t>
            </a:r>
            <a:r>
              <a:rPr lang="ru-RU" dirty="0"/>
              <a:t>на территории хозяйства средне-и сильнокислые, нуждаются в известковании, особенно для растений, чувствительных к кислотности. </a:t>
            </a:r>
            <a:endParaRPr lang="ru-RU" dirty="0" smtClean="0"/>
          </a:p>
          <a:p>
            <a:r>
              <a:rPr lang="ru-RU" dirty="0" smtClean="0"/>
              <a:t>Тяжёлый </a:t>
            </a:r>
            <a:r>
              <a:rPr lang="ru-RU" dirty="0"/>
              <a:t>гранулометрический состав вызовет затруднения при возделывании растений, заготавливаемым сырьём которых является подземная масса. Расчленённый рельеф и наличие склонов ограничивают применение подзимнего посева. </a:t>
            </a:r>
            <a:endParaRPr lang="ru-RU" dirty="0" smtClean="0"/>
          </a:p>
          <a:p>
            <a:r>
              <a:rPr lang="ru-RU" dirty="0" smtClean="0"/>
              <a:t>Наиболее </a:t>
            </a:r>
            <a:r>
              <a:rPr lang="ru-RU" dirty="0"/>
              <a:t>благоприятные участки для плодово-ягодных культур – ровная поверхность или пологие склоны до 5-6⁰. При выборе сорта важно учитывать зимостойкость, устойчивость к болезням и вредителям. 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23149" y="588140"/>
            <a:ext cx="11136560" cy="6463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800" b="1" dirty="0" smtClean="0">
                <a:solidFill>
                  <a:srgbClr val="163470"/>
                </a:solidFill>
                <a:latin typeface="+mn-lt"/>
                <a:ea typeface="+mn-ea"/>
                <a:cs typeface="+mn-cs"/>
              </a:rPr>
              <a:t>Методические рекомендации по выращиванию лекарственных растений в питомнике в условиях </a:t>
            </a:r>
            <a:br>
              <a:rPr lang="ru-RU" sz="1800" b="1" dirty="0" smtClean="0">
                <a:solidFill>
                  <a:srgbClr val="163470"/>
                </a:solidFill>
                <a:latin typeface="+mn-lt"/>
                <a:ea typeface="+mn-ea"/>
                <a:cs typeface="+mn-cs"/>
              </a:rPr>
            </a:br>
            <a:r>
              <a:rPr lang="ru-RU" sz="1800" b="1" dirty="0" smtClean="0">
                <a:solidFill>
                  <a:srgbClr val="163470"/>
                </a:solidFill>
                <a:latin typeface="+mn-lt"/>
                <a:ea typeface="+mn-ea"/>
                <a:cs typeface="+mn-cs"/>
              </a:rPr>
              <a:t>ООО «Карым» Республики Алтай</a:t>
            </a:r>
            <a:endParaRPr lang="ru-RU" sz="1800" b="1" dirty="0">
              <a:solidFill>
                <a:srgbClr val="16347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3786" y="5817081"/>
            <a:ext cx="3630898" cy="2616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1100" dirty="0" smtClean="0">
                <a:solidFill>
                  <a:srgbClr val="163470"/>
                </a:solidFill>
                <a:latin typeface="Calibri"/>
              </a:rPr>
              <a:t>Фото 2. Отбор проб почвы для агрохимического анализа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rgbClr val="16347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8339" y="3670333"/>
            <a:ext cx="2659986" cy="2111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8340" y="1434633"/>
            <a:ext cx="2659986" cy="1767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23786" y="3215420"/>
            <a:ext cx="3729093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1100" dirty="0" smtClean="0">
                <a:solidFill>
                  <a:srgbClr val="163470"/>
                </a:solidFill>
                <a:latin typeface="Calibri"/>
              </a:rPr>
              <a:t>Фото 1. Территория для исследования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1100" dirty="0" smtClean="0">
                <a:solidFill>
                  <a:srgbClr val="163470"/>
                </a:solidFill>
                <a:latin typeface="Calibri"/>
              </a:rPr>
              <a:t>ООО «Карым» (Майминский район, Республика Алтай)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rgbClr val="16347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776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60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742964" y="1380817"/>
            <a:ext cx="4032448" cy="30777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B4089"/>
                </a:solidFill>
                <a:effectLst/>
                <a:uLnTx/>
                <a:uFillTx/>
                <a:latin typeface="Calibri"/>
                <a:ea typeface="Verdana" pitchFamily="34" charset="0"/>
                <a:cs typeface="+mn-cs"/>
              </a:rPr>
              <a:t>Авторы:</a:t>
            </a:r>
            <a:r>
              <a:rPr kumimoji="0" lang="ru-RU" sz="1400" b="1" i="1" u="none" strike="noStrike" kern="1200" cap="none" spc="0" normalizeH="0" noProof="0" dirty="0" smtClean="0">
                <a:ln>
                  <a:noFill/>
                </a:ln>
                <a:solidFill>
                  <a:srgbClr val="1B4089"/>
                </a:solidFill>
                <a:effectLst/>
                <a:uLnTx/>
                <a:uFillTx/>
                <a:latin typeface="Calibri"/>
                <a:ea typeface="Verdana" pitchFamily="34" charset="0"/>
                <a:cs typeface="+mn-cs"/>
              </a:rPr>
              <a:t> </a:t>
            </a:r>
            <a:r>
              <a:rPr lang="ru-RU" sz="1400" b="1" i="1" dirty="0">
                <a:solidFill>
                  <a:srgbClr val="1B4089"/>
                </a:solidFill>
                <a:ea typeface="Verdana" pitchFamily="34" charset="0"/>
              </a:rPr>
              <a:t>Л.И</a:t>
            </a:r>
            <a:r>
              <a:rPr lang="ru-RU" sz="1400" b="1" i="1" dirty="0" smtClean="0">
                <a:solidFill>
                  <a:srgbClr val="1B4089"/>
                </a:solidFill>
                <a:ea typeface="Verdana" pitchFamily="34" charset="0"/>
              </a:rPr>
              <a:t>. </a:t>
            </a:r>
            <a:r>
              <a:rPr lang="ru-RU" sz="1400" b="1" i="1" dirty="0" err="1" smtClean="0">
                <a:solidFill>
                  <a:srgbClr val="1B4089"/>
                </a:solidFill>
                <a:ea typeface="Verdana" pitchFamily="34" charset="0"/>
              </a:rPr>
              <a:t>Суртаева</a:t>
            </a: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B4089"/>
                </a:solidFill>
                <a:effectLst/>
                <a:uLnTx/>
                <a:uFillTx/>
                <a:latin typeface="Calibri"/>
                <a:ea typeface="Verdana" pitchFamily="34" charset="0"/>
                <a:cs typeface="+mn-cs"/>
              </a:rPr>
              <a:t>, </a:t>
            </a:r>
            <a:r>
              <a:rPr lang="ru-RU" sz="1400" b="1" i="1" dirty="0">
                <a:solidFill>
                  <a:srgbClr val="1B4089"/>
                </a:solidFill>
                <a:ea typeface="Verdana" pitchFamily="34" charset="0"/>
              </a:rPr>
              <a:t>Е.И. </a:t>
            </a:r>
            <a:r>
              <a:rPr lang="ru-RU" sz="1400" b="1" i="1" dirty="0" err="1">
                <a:solidFill>
                  <a:srgbClr val="1B4089"/>
                </a:solidFill>
                <a:ea typeface="Verdana" pitchFamily="34" charset="0"/>
              </a:rPr>
              <a:t>Наквасина</a:t>
            </a:r>
            <a:endParaRPr kumimoji="0" lang="ru-RU" sz="1400" b="1" i="1" u="none" strike="noStrike" kern="1200" cap="none" spc="0" normalizeH="0" baseline="0" noProof="0" dirty="0" smtClean="0">
              <a:ln>
                <a:noFill/>
              </a:ln>
              <a:solidFill>
                <a:srgbClr val="1B4089"/>
              </a:solidFill>
              <a:effectLst/>
              <a:uLnTx/>
              <a:uFillTx/>
              <a:latin typeface="Calibri"/>
              <a:ea typeface="Verdana" pitchFamily="34" charset="0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7152" y="5770723"/>
            <a:ext cx="2036674" cy="60016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100" b="0" i="0" u="none" strike="noStrike" kern="1200" cap="none" spc="0" normalizeH="0" baseline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Рис. 1. Укоренение </a:t>
            </a:r>
            <a:r>
              <a:rPr lang="ru-RU" dirty="0"/>
              <a:t>зеленых черенков в теплице с искусственным туманом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45086" y="1844824"/>
            <a:ext cx="6627600" cy="4098913"/>
          </a:xfrm>
          <a:prstGeom prst="rect">
            <a:avLst/>
          </a:prstGeom>
          <a:noFill/>
        </p:spPr>
        <p:txBody>
          <a:bodyPr vert="horz" lIns="91438" tIns="45719" rIns="91438" bIns="45719" rtlCol="0" anchor="ctr">
            <a:noAutofit/>
          </a:bodyPr>
          <a:lstStyle>
            <a:defPPr>
              <a:defRPr lang="ru-RU"/>
            </a:defPPr>
            <a:lvl1pPr marL="0" lvl="0" indent="0" algn="just" defTabSz="914400" rtl="0" eaLnBrk="1" latinLnBrk="0" hangingPunct="1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 sz="1600" kern="1200">
                <a:solidFill>
                  <a:schemeClr val="accent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ru-RU" sz="1400" dirty="0">
                <a:solidFill>
                  <a:srgbClr val="163470"/>
                </a:solidFill>
                <a:latin typeface="+mn-lt"/>
              </a:rPr>
              <a:t>В результате исследования возможностей размножения </a:t>
            </a:r>
            <a:r>
              <a:rPr lang="ru-RU" sz="1400" dirty="0" smtClean="0">
                <a:solidFill>
                  <a:srgbClr val="163470"/>
                </a:solidFill>
                <a:latin typeface="+mn-lt"/>
              </a:rPr>
              <a:t>коллекционных </a:t>
            </a:r>
            <a:r>
              <a:rPr lang="ru-RU" sz="1400" dirty="0">
                <a:solidFill>
                  <a:srgbClr val="163470"/>
                </a:solidFill>
                <a:latin typeface="+mn-lt"/>
              </a:rPr>
              <a:t>сортов хмеля в  низкогорной зоне Республики Алтай (ООО «</a:t>
            </a:r>
            <a:r>
              <a:rPr lang="ru-RU" sz="1400" dirty="0" err="1">
                <a:solidFill>
                  <a:srgbClr val="163470"/>
                </a:solidFill>
                <a:latin typeface="+mn-lt"/>
              </a:rPr>
              <a:t>Магнум</a:t>
            </a:r>
            <a:r>
              <a:rPr lang="ru-RU" sz="1400" dirty="0">
                <a:solidFill>
                  <a:srgbClr val="163470"/>
                </a:solidFill>
                <a:latin typeface="+mn-lt"/>
              </a:rPr>
              <a:t>», Майминский район) </a:t>
            </a:r>
          </a:p>
          <a:p>
            <a:pPr>
              <a:spcBef>
                <a:spcPct val="0"/>
              </a:spcBef>
            </a:pPr>
            <a:r>
              <a:rPr lang="ru-RU" sz="1400" dirty="0">
                <a:solidFill>
                  <a:srgbClr val="163470"/>
                </a:solidFill>
                <a:latin typeface="+mn-lt"/>
              </a:rPr>
              <a:t>были оценены сорта хмеля, полученные с использованием культуры клеток и тканей, по комплексу хозяйственно-биологических признаков и разработаны эффективные технологические приемы ускоренного размножения хмеля зелеными черенками.</a:t>
            </a:r>
          </a:p>
          <a:p>
            <a:pPr>
              <a:spcBef>
                <a:spcPct val="0"/>
              </a:spcBef>
            </a:pPr>
            <a:r>
              <a:rPr lang="ru-RU" sz="1400" dirty="0">
                <a:solidFill>
                  <a:srgbClr val="163470"/>
                </a:solidFill>
                <a:latin typeface="+mn-lt"/>
              </a:rPr>
              <a:t>Дано обоснование целесообразности проведения исследований в хмелеводческом хозяйстве с целью получения высококачественного оздоровленного посадочного материала хмеля, выбраны методика и условия исследования, проанализированы результаты опыта. </a:t>
            </a:r>
          </a:p>
          <a:p>
            <a:pPr>
              <a:spcBef>
                <a:spcPct val="0"/>
              </a:spcBef>
            </a:pPr>
            <a:r>
              <a:rPr lang="ru-RU" sz="1400" dirty="0">
                <a:solidFill>
                  <a:srgbClr val="163470"/>
                </a:solidFill>
                <a:latin typeface="+mn-lt"/>
              </a:rPr>
              <a:t>Проведена оценка сортов полученных микроклональным размножением на приживаемость, рост и развитие. </a:t>
            </a:r>
            <a:endParaRPr lang="ru-RU" sz="1400" dirty="0" smtClean="0">
              <a:solidFill>
                <a:srgbClr val="163470"/>
              </a:solidFill>
              <a:latin typeface="+mn-lt"/>
            </a:endParaRPr>
          </a:p>
          <a:p>
            <a:pPr>
              <a:spcBef>
                <a:spcPct val="0"/>
              </a:spcBef>
            </a:pPr>
            <a:r>
              <a:rPr lang="ru-RU" sz="1400" dirty="0" smtClean="0">
                <a:solidFill>
                  <a:srgbClr val="163470"/>
                </a:solidFill>
                <a:latin typeface="+mn-lt"/>
              </a:rPr>
              <a:t>Разработана </a:t>
            </a:r>
            <a:r>
              <a:rPr lang="ru-RU" sz="1400" dirty="0">
                <a:solidFill>
                  <a:srgbClr val="163470"/>
                </a:solidFill>
                <a:latin typeface="+mn-lt"/>
              </a:rPr>
              <a:t>методика получения саженцев из зеленых черенков с использованием туннельных укрытий и теплиц с искусственным </a:t>
            </a:r>
            <a:r>
              <a:rPr lang="ru-RU" sz="1400" dirty="0" smtClean="0">
                <a:solidFill>
                  <a:srgbClr val="163470"/>
                </a:solidFill>
                <a:latin typeface="+mn-lt"/>
              </a:rPr>
              <a:t>туманом (рис. 1-2). </a:t>
            </a:r>
          </a:p>
          <a:p>
            <a:pPr>
              <a:spcBef>
                <a:spcPct val="0"/>
              </a:spcBef>
            </a:pPr>
            <a:r>
              <a:rPr lang="ru-RU" sz="1400" dirty="0" smtClean="0">
                <a:solidFill>
                  <a:srgbClr val="163470"/>
                </a:solidFill>
                <a:latin typeface="+mn-lt"/>
              </a:rPr>
              <a:t>Создана </a:t>
            </a:r>
            <a:r>
              <a:rPr lang="ru-RU" sz="1400" dirty="0">
                <a:solidFill>
                  <a:srgbClr val="163470"/>
                </a:solidFill>
                <a:latin typeface="+mn-lt"/>
              </a:rPr>
              <a:t>маточная плантация </a:t>
            </a:r>
            <a:r>
              <a:rPr lang="ru-RU" sz="1400" dirty="0" err="1">
                <a:solidFill>
                  <a:srgbClr val="163470"/>
                </a:solidFill>
                <a:latin typeface="+mn-lt"/>
              </a:rPr>
              <a:t>интродуцированных</a:t>
            </a:r>
            <a:r>
              <a:rPr lang="ru-RU" sz="1400" dirty="0">
                <a:solidFill>
                  <a:srgbClr val="163470"/>
                </a:solidFill>
                <a:latin typeface="+mn-lt"/>
              </a:rPr>
              <a:t> сортов хмеля, которые отличаются наибольшей продуктивностью и высоким качеством шишек.</a:t>
            </a:r>
          </a:p>
          <a:p>
            <a:pPr>
              <a:spcBef>
                <a:spcPct val="0"/>
              </a:spcBef>
            </a:pPr>
            <a:r>
              <a:rPr lang="ru-RU" sz="1400" dirty="0">
                <a:solidFill>
                  <a:srgbClr val="163470"/>
                </a:solidFill>
                <a:latin typeface="+mn-lt"/>
              </a:rPr>
              <a:t>Анализ экспериментальных данных свидетельствует о целесообразности выращивания и внедрения в производство сортов хмеля полученных с использованием культуры клеток и тканей. 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66073" y="719095"/>
            <a:ext cx="11009339" cy="6463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800" b="1" dirty="0" smtClean="0">
                <a:solidFill>
                  <a:srgbClr val="163470"/>
                </a:solidFill>
                <a:latin typeface="+mn-lt"/>
                <a:ea typeface="+mn-ea"/>
                <a:cs typeface="+mn-cs"/>
              </a:rPr>
              <a:t>Адаптивность коллекционных сортов хмеля, полученных с использованием культуры клеток и тканей, </a:t>
            </a:r>
            <a:br>
              <a:rPr lang="ru-RU" sz="1800" b="1" dirty="0" smtClean="0">
                <a:solidFill>
                  <a:srgbClr val="163470"/>
                </a:solidFill>
                <a:latin typeface="+mn-lt"/>
                <a:ea typeface="+mn-ea"/>
                <a:cs typeface="+mn-cs"/>
              </a:rPr>
            </a:br>
            <a:r>
              <a:rPr lang="ru-RU" sz="1800" b="1" dirty="0" smtClean="0">
                <a:solidFill>
                  <a:srgbClr val="163470"/>
                </a:solidFill>
                <a:latin typeface="+mn-lt"/>
                <a:ea typeface="+mn-ea"/>
                <a:cs typeface="+mn-cs"/>
              </a:rPr>
              <a:t>к природно-климатическим условиям Республики Алтай</a:t>
            </a:r>
            <a:endParaRPr lang="ru-RU" sz="1800" b="1" dirty="0">
              <a:solidFill>
                <a:srgbClr val="16347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Рисунок 7" descr="C:\Users\admin\Downloads\87d1c82c-3617-4a8a-8bd8-d72541d56f85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4" b="5769"/>
          <a:stretch>
            <a:fillRect/>
          </a:stretch>
        </p:blipFill>
        <p:spPr bwMode="auto">
          <a:xfrm>
            <a:off x="577038" y="1688592"/>
            <a:ext cx="2104968" cy="3989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Users\admin\Downloads\aa8d1025-1497-4e14-9ea4-ef47d4f3af49 (1)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1" b="6558"/>
          <a:stretch>
            <a:fillRect/>
          </a:stretch>
        </p:blipFill>
        <p:spPr bwMode="auto">
          <a:xfrm>
            <a:off x="2723320" y="1688592"/>
            <a:ext cx="2357114" cy="3989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663473" y="5784759"/>
            <a:ext cx="2534529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ru-RU" sz="1100" dirty="0" smtClean="0">
                <a:solidFill>
                  <a:srgbClr val="163470"/>
                </a:solidFill>
                <a:latin typeface="Calibri"/>
              </a:rPr>
              <a:t>Рис. 2. Укоренение </a:t>
            </a:r>
            <a:r>
              <a:rPr lang="ru-RU" sz="1100" dirty="0">
                <a:solidFill>
                  <a:srgbClr val="163470"/>
                </a:solidFill>
                <a:latin typeface="Calibri"/>
              </a:rPr>
              <a:t>зеленых черенков в туннельных укрытиях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9593" y="6370885"/>
            <a:ext cx="9801714" cy="253914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>
            <a:defPPr>
              <a:defRPr lang="ru-RU"/>
            </a:defPPr>
            <a:lvl1pPr marL="171450" lvl="0" indent="-171450" algn="l" defTabSz="914400" rtl="0" eaLnBrk="1" latinLnBrk="0" hangingPunct="1"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 sz="9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70AD47">
                  <a:lumMod val="75000"/>
                </a:srgbClr>
              </a:buClr>
              <a:buSzTx/>
              <a:buFont typeface="Wingdings" pitchFamily="2" charset="2"/>
              <a:buNone/>
              <a:defRPr/>
            </a:pPr>
            <a:r>
              <a:rPr lang="ru-RU" sz="1050" b="1" i="0" dirty="0" smtClean="0">
                <a:solidFill>
                  <a:srgbClr val="163470"/>
                </a:solidFill>
                <a:latin typeface="Calibri"/>
              </a:rPr>
              <a:t>Исследование выполнено в рамках государственного контракта с Министерством сельского хозяйства Республики Алтай  от 25.06.2024 № 1749</a:t>
            </a: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srgbClr val="16347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776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06"/>
            <a:ext cx="12192000" cy="686060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696400" y="1452157"/>
            <a:ext cx="2052000" cy="288000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B4089"/>
                </a:solidFill>
                <a:effectLst/>
                <a:uLnTx/>
                <a:uFillTx/>
                <a:latin typeface="Calibri"/>
                <a:ea typeface="Verdana" pitchFamily="34" charset="0"/>
                <a:cs typeface="+mn-cs"/>
              </a:rPr>
              <a:t>Авторы:</a:t>
            </a:r>
            <a:r>
              <a:rPr kumimoji="0" lang="ru-RU" sz="1400" b="1" i="1" u="none" strike="noStrike" kern="1200" cap="none" spc="0" normalizeH="0" noProof="0" dirty="0" smtClean="0">
                <a:ln>
                  <a:noFill/>
                </a:ln>
                <a:solidFill>
                  <a:srgbClr val="1B4089"/>
                </a:solidFill>
                <a:effectLst/>
                <a:uLnTx/>
                <a:uFillTx/>
                <a:latin typeface="Calibri"/>
                <a:ea typeface="Verdana" pitchFamily="34" charset="0"/>
                <a:cs typeface="+mn-cs"/>
              </a:rPr>
              <a:t> </a:t>
            </a: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B4089"/>
                </a:solidFill>
                <a:effectLst/>
                <a:uLnTx/>
                <a:uFillTx/>
                <a:latin typeface="Calibri"/>
                <a:ea typeface="Verdana" pitchFamily="34" charset="0"/>
                <a:cs typeface="+mn-cs"/>
              </a:rPr>
              <a:t>С.А. Шевченко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srgbClr val="1B4089"/>
              </a:solidFill>
              <a:effectLst/>
              <a:uLnTx/>
              <a:uFillTx/>
              <a:latin typeface="Calibri"/>
              <a:ea typeface="Verdana" pitchFamily="34" charset="0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60699" y="5676007"/>
            <a:ext cx="9761701" cy="738662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>
            <a:defPPr>
              <a:defRPr lang="ru-RU"/>
            </a:defPPr>
            <a:lvl1pPr marL="171450" lvl="0" indent="-1714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  <a:defRPr sz="900" i="1"/>
            </a:lvl1pPr>
          </a:lstStyle>
          <a:p>
            <a:pPr marL="0" indent="0" algn="just">
              <a:buClr>
                <a:srgbClr val="70AD47">
                  <a:lumMod val="75000"/>
                </a:srgbClr>
              </a:buClr>
              <a:buNone/>
              <a:defRPr/>
            </a:pP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</a:rPr>
              <a:t>Публикации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</a:rPr>
              <a:t>: </a:t>
            </a:r>
            <a:r>
              <a:rPr lang="ru-RU" sz="1050" b="1" i="0" dirty="0">
                <a:solidFill>
                  <a:srgbClr val="163470"/>
                </a:solidFill>
              </a:rPr>
              <a:t>Шевченко А.И., Шевченко С.А., Заборских Е.Ю., </a:t>
            </a:r>
            <a:r>
              <a:rPr lang="ru-RU" sz="1050" b="1" i="0" dirty="0" err="1">
                <a:solidFill>
                  <a:srgbClr val="163470"/>
                </a:solidFill>
              </a:rPr>
              <a:t>Бугуев</a:t>
            </a:r>
            <a:r>
              <a:rPr lang="ru-RU" sz="1050" b="1" i="0" dirty="0">
                <a:solidFill>
                  <a:srgbClr val="163470"/>
                </a:solidFill>
              </a:rPr>
              <a:t> Е.Г. </a:t>
            </a:r>
            <a:r>
              <a:rPr lang="ru-RU" sz="1050" b="1" i="0" dirty="0" err="1">
                <a:solidFill>
                  <a:srgbClr val="163470"/>
                </a:solidFill>
              </a:rPr>
              <a:t>Пробиотический</a:t>
            </a:r>
            <a:r>
              <a:rPr lang="ru-RU" sz="1050" b="1" i="0" dirty="0">
                <a:solidFill>
                  <a:srgbClr val="163470"/>
                </a:solidFill>
              </a:rPr>
              <a:t> препарат СБТ-Лакто и </a:t>
            </a:r>
            <a:r>
              <a:rPr lang="ru-RU" sz="1050" b="1" i="0" dirty="0" err="1">
                <a:solidFill>
                  <a:srgbClr val="163470"/>
                </a:solidFill>
              </a:rPr>
              <a:t>фитобиотик</a:t>
            </a:r>
            <a:r>
              <a:rPr lang="ru-RU" sz="1050" b="1" i="0" dirty="0">
                <a:solidFill>
                  <a:srgbClr val="163470"/>
                </a:solidFill>
              </a:rPr>
              <a:t> экстракт чабреца как стимуляторы роста телят // Вестник НГАУ (Новосибирский государственный аграрный университет). 2023. № 4 (69). С. 313-318</a:t>
            </a:r>
            <a:r>
              <a:rPr lang="en-US" sz="1050" b="1" i="0" dirty="0">
                <a:solidFill>
                  <a:srgbClr val="163470"/>
                </a:solidFill>
              </a:rPr>
              <a:t>; </a:t>
            </a:r>
            <a:endParaRPr lang="ru-RU" sz="1050" b="1" i="0" dirty="0">
              <a:solidFill>
                <a:srgbClr val="163470"/>
              </a:solidFill>
            </a:endParaRPr>
          </a:p>
          <a:p>
            <a:pPr marL="0" indent="0" algn="just">
              <a:buClr>
                <a:srgbClr val="70AD47">
                  <a:lumMod val="75000"/>
                </a:srgbClr>
              </a:buClr>
              <a:buNone/>
              <a:defRPr/>
            </a:pPr>
            <a:r>
              <a:rPr lang="ru-RU" sz="1050" b="1" i="0" dirty="0">
                <a:solidFill>
                  <a:srgbClr val="163470"/>
                </a:solidFill>
              </a:rPr>
              <a:t>Шевченко С.А. , Заборских Е.Ю., </a:t>
            </a:r>
            <a:r>
              <a:rPr lang="ru-RU" sz="1050" b="1" i="0" dirty="0" err="1">
                <a:solidFill>
                  <a:srgbClr val="163470"/>
                </a:solidFill>
              </a:rPr>
              <a:t>Бугуев</a:t>
            </a:r>
            <a:r>
              <a:rPr lang="ru-RU" sz="1050" b="1" i="0" dirty="0">
                <a:solidFill>
                  <a:srgbClr val="163470"/>
                </a:solidFill>
              </a:rPr>
              <a:t> Е.Г. Влияние экстракта чабреца на минеральный состав сыворотки крови телят // В сборнике: Аграрная наука - сельскому хозяйству. Сборник материалов XIX Международной научно-практической конференции. В 2-х книгах. Барнаул, 2024. С. 124-125.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29745" y="1810692"/>
            <a:ext cx="4926896" cy="3234010"/>
          </a:xfrm>
          <a:prstGeom prst="rect">
            <a:avLst/>
          </a:prstGeom>
          <a:noFill/>
        </p:spPr>
        <p:txBody>
          <a:bodyPr vert="horz" lIns="91438" tIns="45719" rIns="91438" bIns="45719" rtlCol="0" anchor="ctr">
            <a:noAutofit/>
          </a:bodyPr>
          <a:lstStyle>
            <a:defPPr>
              <a:defRPr lang="en-US"/>
            </a:defPPr>
            <a:lvl1pPr lvl="0" indent="0" algn="just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 sz="1400">
                <a:solidFill>
                  <a:srgbClr val="163470"/>
                </a:solidFill>
              </a:defRPr>
            </a:lvl1pPr>
          </a:lstStyle>
          <a:p>
            <a:r>
              <a:rPr lang="ru-RU" dirty="0"/>
              <a:t>В условиях молочно-товарного хозяйства, расположенного в среднегорной зоне Республики Алтай, изучено влияние </a:t>
            </a:r>
            <a:r>
              <a:rPr lang="ru-RU" dirty="0" err="1"/>
              <a:t>пробиотика</a:t>
            </a:r>
            <a:r>
              <a:rPr lang="ru-RU" dirty="0"/>
              <a:t> СБТ-Лакто, </a:t>
            </a:r>
            <a:r>
              <a:rPr lang="ru-RU" dirty="0" err="1"/>
              <a:t>фитобиотика</a:t>
            </a:r>
            <a:r>
              <a:rPr lang="ru-RU" dirty="0"/>
              <a:t> экстракта чабреца и их комплекса на организм телят (рис. 1).</a:t>
            </a:r>
          </a:p>
          <a:p>
            <a:r>
              <a:rPr lang="ru-RU" dirty="0"/>
              <a:t>Получены новые данные о влиянии этих препаратов на рост и физиологический статус молодняка крупного рогатого скота в ранний постнатальный и последующие периоды жизни.</a:t>
            </a:r>
          </a:p>
          <a:p>
            <a:r>
              <a:rPr lang="ru-RU" dirty="0"/>
              <a:t>В процессе исследований у подопытных животных были определены </a:t>
            </a:r>
            <a:r>
              <a:rPr lang="ru-RU" dirty="0" err="1"/>
              <a:t>морфобиохимические</a:t>
            </a:r>
            <a:r>
              <a:rPr lang="ru-RU" dirty="0"/>
              <a:t> показатели крови и зоотехнические показатели. Разработана схема применения комплекса </a:t>
            </a:r>
            <a:r>
              <a:rPr lang="ru-RU" dirty="0" err="1"/>
              <a:t>фитобиотика</a:t>
            </a:r>
            <a:r>
              <a:rPr lang="ru-RU" dirty="0"/>
              <a:t> экстракта чабреца и </a:t>
            </a:r>
            <a:r>
              <a:rPr lang="ru-RU" dirty="0" err="1"/>
              <a:t>пробиотика</a:t>
            </a:r>
            <a:r>
              <a:rPr lang="ru-RU" dirty="0"/>
              <a:t> СБТ-Лакто обеспечивающая повышение интенсивности роста молодняка КРС на 5,2-16,9%.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9213564"/>
              </p:ext>
            </p:extLst>
          </p:nvPr>
        </p:nvGraphicFramePr>
        <p:xfrm>
          <a:off x="528632" y="1579909"/>
          <a:ext cx="6045696" cy="34103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80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293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7261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3013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1550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32056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spc="-70" baseline="0" dirty="0">
                          <a:effectLst/>
                          <a:latin typeface="+mn-lt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spc="-70" baseline="0" dirty="0">
                          <a:effectLst/>
                          <a:latin typeface="+mn-lt"/>
                        </a:rPr>
                        <a:t>Группа</a:t>
                      </a:r>
                      <a:endParaRPr lang="ru-RU" sz="1200" spc="-70" baseline="0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Показатель</a:t>
                      </a:r>
                      <a:endParaRPr lang="ru-RU" sz="1200" dirty="0"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575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spc="-70" baseline="0" dirty="0">
                          <a:solidFill>
                            <a:srgbClr val="163470"/>
                          </a:solidFill>
                          <a:effectLst/>
                          <a:latin typeface="+mn-lt"/>
                        </a:rPr>
                        <a:t>Масса тела при рождении, кг</a:t>
                      </a:r>
                      <a:endParaRPr lang="ru-RU" sz="1200" spc="-70" baseline="0" dirty="0">
                        <a:solidFill>
                          <a:srgbClr val="163470"/>
                        </a:solidFill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spc="-70" baseline="0" dirty="0">
                          <a:solidFill>
                            <a:srgbClr val="163470"/>
                          </a:solidFill>
                          <a:effectLst/>
                          <a:latin typeface="+mn-lt"/>
                        </a:rPr>
                        <a:t>Масса тела в возрасте 90 дней, кг</a:t>
                      </a:r>
                      <a:endParaRPr lang="ru-RU" sz="1200" spc="-70" baseline="0" dirty="0">
                        <a:solidFill>
                          <a:srgbClr val="163470"/>
                        </a:solidFill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spc="-70" baseline="0" dirty="0">
                          <a:solidFill>
                            <a:srgbClr val="163470"/>
                          </a:solidFill>
                          <a:effectLst/>
                          <a:latin typeface="+mn-lt"/>
                        </a:rPr>
                        <a:t>Абсолютный прирост массы тела, кг</a:t>
                      </a:r>
                      <a:endParaRPr lang="ru-RU" sz="1200" spc="-70" baseline="0" dirty="0">
                        <a:solidFill>
                          <a:srgbClr val="163470"/>
                        </a:solidFill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spc="-70" baseline="0" dirty="0">
                          <a:solidFill>
                            <a:srgbClr val="163470"/>
                          </a:solidFill>
                          <a:effectLst/>
                          <a:latin typeface="+mn-lt"/>
                        </a:rPr>
                        <a:t>Среднесуточный прирост массы тела, г</a:t>
                      </a:r>
                      <a:endParaRPr lang="ru-RU" sz="1200" spc="-70" baseline="0" dirty="0">
                        <a:solidFill>
                          <a:srgbClr val="163470"/>
                        </a:solidFill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772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spc="-70" baseline="0" dirty="0" smtClean="0">
                          <a:effectLst/>
                          <a:latin typeface="+mn-lt"/>
                        </a:rPr>
                        <a:t>Контроль</a:t>
                      </a:r>
                      <a:endParaRPr lang="ru-RU" sz="1200" spc="-70" baseline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spc="-70" baseline="0">
                          <a:solidFill>
                            <a:srgbClr val="163470"/>
                          </a:solidFill>
                          <a:effectLst/>
                          <a:latin typeface="+mn-lt"/>
                        </a:rPr>
                        <a:t>30.86</a:t>
                      </a:r>
                      <a:r>
                        <a:rPr lang="ru-RU" sz="1200" spc="-70" baseline="0">
                          <a:solidFill>
                            <a:srgbClr val="163470"/>
                          </a:solidFill>
                          <a:effectLst/>
                          <a:latin typeface="+mn-lt"/>
                          <a:sym typeface="Symbol"/>
                        </a:rPr>
                        <a:t></a:t>
                      </a:r>
                      <a:r>
                        <a:rPr lang="ru-RU" sz="1200" spc="-70" baseline="0">
                          <a:solidFill>
                            <a:srgbClr val="163470"/>
                          </a:solidFill>
                          <a:effectLst/>
                          <a:latin typeface="+mn-lt"/>
                        </a:rPr>
                        <a:t>0.80</a:t>
                      </a:r>
                      <a:endParaRPr lang="ru-RU" sz="1200" spc="-70" baseline="0">
                        <a:solidFill>
                          <a:srgbClr val="163470"/>
                        </a:solidFill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spc="-70" baseline="0" dirty="0">
                          <a:solidFill>
                            <a:srgbClr val="163470"/>
                          </a:solidFill>
                          <a:effectLst/>
                          <a:latin typeface="+mn-lt"/>
                        </a:rPr>
                        <a:t>85.71</a:t>
                      </a:r>
                      <a:r>
                        <a:rPr lang="ru-RU" sz="1200" spc="-70" baseline="0" dirty="0">
                          <a:solidFill>
                            <a:srgbClr val="163470"/>
                          </a:solidFill>
                          <a:effectLst/>
                          <a:latin typeface="+mn-lt"/>
                          <a:sym typeface="Symbol"/>
                        </a:rPr>
                        <a:t></a:t>
                      </a:r>
                      <a:r>
                        <a:rPr lang="ru-RU" sz="1200" spc="-70" baseline="0" dirty="0">
                          <a:solidFill>
                            <a:srgbClr val="163470"/>
                          </a:solidFill>
                          <a:effectLst/>
                          <a:latin typeface="+mn-lt"/>
                        </a:rPr>
                        <a:t>1.26</a:t>
                      </a:r>
                      <a:endParaRPr lang="ru-RU" sz="1200" spc="-70" baseline="0" dirty="0">
                        <a:solidFill>
                          <a:srgbClr val="16347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spc="-70" baseline="0" dirty="0">
                          <a:solidFill>
                            <a:srgbClr val="163470"/>
                          </a:solidFill>
                          <a:effectLst/>
                          <a:latin typeface="+mn-lt"/>
                        </a:rPr>
                        <a:t>54.86</a:t>
                      </a:r>
                      <a:r>
                        <a:rPr lang="ru-RU" sz="1200" spc="-70" baseline="0" dirty="0">
                          <a:solidFill>
                            <a:srgbClr val="163470"/>
                          </a:solidFill>
                          <a:effectLst/>
                          <a:latin typeface="+mn-lt"/>
                          <a:sym typeface="Symbol"/>
                        </a:rPr>
                        <a:t></a:t>
                      </a:r>
                      <a:r>
                        <a:rPr lang="ru-RU" sz="1200" spc="-70" baseline="0" dirty="0">
                          <a:solidFill>
                            <a:srgbClr val="163470"/>
                          </a:solidFill>
                          <a:effectLst/>
                          <a:latin typeface="+mn-lt"/>
                        </a:rPr>
                        <a:t>1.77</a:t>
                      </a:r>
                      <a:endParaRPr lang="ru-RU" sz="1200" spc="-70" baseline="0" dirty="0">
                        <a:solidFill>
                          <a:srgbClr val="16347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spc="-70" baseline="0">
                          <a:solidFill>
                            <a:srgbClr val="163470"/>
                          </a:solidFill>
                          <a:effectLst/>
                          <a:latin typeface="+mn-lt"/>
                        </a:rPr>
                        <a:t>609.43</a:t>
                      </a:r>
                      <a:r>
                        <a:rPr lang="ru-RU" sz="1200" spc="-70" baseline="0">
                          <a:solidFill>
                            <a:srgbClr val="163470"/>
                          </a:solidFill>
                          <a:effectLst/>
                          <a:latin typeface="+mn-lt"/>
                          <a:sym typeface="Symbol"/>
                        </a:rPr>
                        <a:t></a:t>
                      </a:r>
                      <a:r>
                        <a:rPr lang="ru-RU" sz="1200" spc="-70" baseline="0">
                          <a:solidFill>
                            <a:srgbClr val="163470"/>
                          </a:solidFill>
                          <a:effectLst/>
                          <a:latin typeface="+mn-lt"/>
                        </a:rPr>
                        <a:t>19.70</a:t>
                      </a:r>
                      <a:endParaRPr lang="ru-RU" sz="1200" spc="-70" baseline="0">
                        <a:solidFill>
                          <a:srgbClr val="16347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9261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spc="-70" baseline="0">
                          <a:effectLst/>
                          <a:latin typeface="+mn-lt"/>
                        </a:rPr>
                        <a:t>I</a:t>
                      </a:r>
                      <a:r>
                        <a:rPr lang="ru-RU" sz="1200" spc="-70" baseline="0">
                          <a:effectLst/>
                          <a:latin typeface="+mn-lt"/>
                        </a:rPr>
                        <a:t> опытная</a:t>
                      </a:r>
                      <a:endParaRPr lang="ru-RU" sz="1200" spc="-70" baseline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spc="-70" baseline="0">
                          <a:solidFill>
                            <a:srgbClr val="163470"/>
                          </a:solidFill>
                          <a:effectLst/>
                          <a:latin typeface="+mn-lt"/>
                        </a:rPr>
                        <a:t>30.57</a:t>
                      </a:r>
                      <a:r>
                        <a:rPr lang="ru-RU" sz="1200" spc="-70" baseline="0">
                          <a:solidFill>
                            <a:srgbClr val="163470"/>
                          </a:solidFill>
                          <a:effectLst/>
                          <a:latin typeface="+mn-lt"/>
                          <a:sym typeface="Symbol"/>
                        </a:rPr>
                        <a:t></a:t>
                      </a:r>
                      <a:r>
                        <a:rPr lang="ru-RU" sz="1200" spc="-70" baseline="0">
                          <a:solidFill>
                            <a:srgbClr val="163470"/>
                          </a:solidFill>
                          <a:effectLst/>
                          <a:latin typeface="+mn-lt"/>
                        </a:rPr>
                        <a:t>0.91</a:t>
                      </a:r>
                      <a:endParaRPr lang="ru-RU" sz="1200" spc="-70" baseline="0">
                        <a:solidFill>
                          <a:srgbClr val="163470"/>
                        </a:solidFill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spc="-70" baseline="0">
                          <a:solidFill>
                            <a:srgbClr val="163470"/>
                          </a:solidFill>
                          <a:effectLst/>
                          <a:latin typeface="+mn-lt"/>
                        </a:rPr>
                        <a:t>88.14</a:t>
                      </a:r>
                      <a:r>
                        <a:rPr lang="ru-RU" sz="1200" spc="-70" baseline="0">
                          <a:solidFill>
                            <a:srgbClr val="163470"/>
                          </a:solidFill>
                          <a:effectLst/>
                          <a:latin typeface="+mn-lt"/>
                          <a:sym typeface="Symbol"/>
                        </a:rPr>
                        <a:t></a:t>
                      </a:r>
                      <a:r>
                        <a:rPr lang="ru-RU" sz="1200" spc="-70" baseline="0">
                          <a:solidFill>
                            <a:srgbClr val="163470"/>
                          </a:solidFill>
                          <a:effectLst/>
                          <a:latin typeface="+mn-lt"/>
                        </a:rPr>
                        <a:t>2.02</a:t>
                      </a:r>
                      <a:endParaRPr lang="ru-RU" sz="1200" spc="-70" baseline="0">
                        <a:solidFill>
                          <a:srgbClr val="16347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spc="-70" baseline="0" dirty="0">
                          <a:solidFill>
                            <a:srgbClr val="163470"/>
                          </a:solidFill>
                          <a:effectLst/>
                          <a:latin typeface="+mn-lt"/>
                        </a:rPr>
                        <a:t>57.71</a:t>
                      </a:r>
                      <a:r>
                        <a:rPr lang="ru-RU" sz="1200" spc="-70" baseline="0" dirty="0">
                          <a:solidFill>
                            <a:srgbClr val="163470"/>
                          </a:solidFill>
                          <a:effectLst/>
                          <a:latin typeface="+mn-lt"/>
                          <a:sym typeface="Symbol"/>
                        </a:rPr>
                        <a:t></a:t>
                      </a:r>
                      <a:r>
                        <a:rPr lang="ru-RU" sz="1200" spc="-70" baseline="0" dirty="0">
                          <a:solidFill>
                            <a:srgbClr val="163470"/>
                          </a:solidFill>
                          <a:effectLst/>
                          <a:latin typeface="+mn-lt"/>
                        </a:rPr>
                        <a:t>1.31</a:t>
                      </a:r>
                      <a:endParaRPr lang="ru-RU" sz="1200" spc="-70" baseline="0" dirty="0">
                        <a:solidFill>
                          <a:srgbClr val="16347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spc="-70" baseline="0" dirty="0">
                          <a:solidFill>
                            <a:srgbClr val="163470"/>
                          </a:solidFill>
                          <a:effectLst/>
                          <a:latin typeface="+mn-lt"/>
                        </a:rPr>
                        <a:t>641.29</a:t>
                      </a:r>
                      <a:r>
                        <a:rPr lang="ru-RU" sz="1200" spc="-70" baseline="0" dirty="0">
                          <a:solidFill>
                            <a:srgbClr val="163470"/>
                          </a:solidFill>
                          <a:effectLst/>
                          <a:latin typeface="+mn-lt"/>
                          <a:sym typeface="Symbol"/>
                        </a:rPr>
                        <a:t></a:t>
                      </a:r>
                      <a:r>
                        <a:rPr lang="ru-RU" sz="1200" spc="-70" baseline="0" dirty="0">
                          <a:solidFill>
                            <a:srgbClr val="163470"/>
                          </a:solidFill>
                          <a:effectLst/>
                          <a:latin typeface="+mn-lt"/>
                        </a:rPr>
                        <a:t>14.56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spc="-70" baseline="0" dirty="0">
                          <a:solidFill>
                            <a:srgbClr val="16347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1200" spc="-70" baseline="0" dirty="0">
                        <a:solidFill>
                          <a:srgbClr val="16347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772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spc="-70" baseline="0">
                          <a:effectLst/>
                          <a:latin typeface="+mn-lt"/>
                        </a:rPr>
                        <a:t>II</a:t>
                      </a:r>
                      <a:r>
                        <a:rPr lang="ru-RU" sz="1200" spc="-70" baseline="0">
                          <a:effectLst/>
                          <a:latin typeface="+mn-lt"/>
                        </a:rPr>
                        <a:t> опытная</a:t>
                      </a:r>
                      <a:endParaRPr lang="ru-RU" sz="1200" spc="-70" baseline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spc="-70" baseline="0">
                          <a:solidFill>
                            <a:srgbClr val="163470"/>
                          </a:solidFill>
                          <a:effectLst/>
                          <a:latin typeface="+mn-lt"/>
                        </a:rPr>
                        <a:t>30.14</a:t>
                      </a:r>
                      <a:r>
                        <a:rPr lang="ru-RU" sz="1200" spc="-70" baseline="0">
                          <a:solidFill>
                            <a:srgbClr val="163470"/>
                          </a:solidFill>
                          <a:effectLst/>
                          <a:latin typeface="+mn-lt"/>
                          <a:sym typeface="Symbol"/>
                        </a:rPr>
                        <a:t></a:t>
                      </a:r>
                      <a:r>
                        <a:rPr lang="ru-RU" sz="1200" spc="-70" baseline="0">
                          <a:solidFill>
                            <a:srgbClr val="163470"/>
                          </a:solidFill>
                          <a:effectLst/>
                          <a:latin typeface="+mn-lt"/>
                        </a:rPr>
                        <a:t>0.90</a:t>
                      </a:r>
                      <a:endParaRPr lang="ru-RU" sz="1200" spc="-70" baseline="0">
                        <a:solidFill>
                          <a:srgbClr val="163470"/>
                        </a:solidFill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spc="-70" baseline="0">
                          <a:solidFill>
                            <a:srgbClr val="163470"/>
                          </a:solidFill>
                          <a:effectLst/>
                          <a:latin typeface="+mn-lt"/>
                        </a:rPr>
                        <a:t>91.86</a:t>
                      </a:r>
                      <a:r>
                        <a:rPr lang="ru-RU" sz="1200" spc="-70" baseline="0">
                          <a:solidFill>
                            <a:srgbClr val="163470"/>
                          </a:solidFill>
                          <a:effectLst/>
                          <a:latin typeface="+mn-lt"/>
                          <a:sym typeface="Symbol"/>
                        </a:rPr>
                        <a:t></a:t>
                      </a:r>
                      <a:r>
                        <a:rPr lang="ru-RU" sz="1200" spc="-70" baseline="0">
                          <a:solidFill>
                            <a:srgbClr val="163470"/>
                          </a:solidFill>
                          <a:effectLst/>
                          <a:latin typeface="+mn-lt"/>
                        </a:rPr>
                        <a:t>1.69*</a:t>
                      </a:r>
                      <a:endParaRPr lang="ru-RU" sz="1200" spc="-70" baseline="0">
                        <a:solidFill>
                          <a:srgbClr val="163470"/>
                        </a:solidFill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spc="-70" baseline="0">
                          <a:solidFill>
                            <a:srgbClr val="163470"/>
                          </a:solidFill>
                          <a:effectLst/>
                          <a:latin typeface="+mn-lt"/>
                        </a:rPr>
                        <a:t>61.71</a:t>
                      </a:r>
                      <a:r>
                        <a:rPr lang="ru-RU" sz="1200" spc="-70" baseline="0">
                          <a:solidFill>
                            <a:srgbClr val="163470"/>
                          </a:solidFill>
                          <a:effectLst/>
                          <a:latin typeface="+mn-lt"/>
                          <a:sym typeface="Symbol"/>
                        </a:rPr>
                        <a:t></a:t>
                      </a:r>
                      <a:r>
                        <a:rPr lang="ru-RU" sz="1200" spc="-70" baseline="0">
                          <a:solidFill>
                            <a:srgbClr val="163470"/>
                          </a:solidFill>
                          <a:effectLst/>
                          <a:latin typeface="+mn-lt"/>
                        </a:rPr>
                        <a:t>1.12*</a:t>
                      </a:r>
                      <a:endParaRPr lang="ru-RU" sz="1200" spc="-70" baseline="0">
                        <a:solidFill>
                          <a:srgbClr val="16347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spc="-70" baseline="0" dirty="0">
                          <a:solidFill>
                            <a:srgbClr val="163470"/>
                          </a:solidFill>
                          <a:effectLst/>
                          <a:latin typeface="+mn-lt"/>
                        </a:rPr>
                        <a:t>685.71</a:t>
                      </a:r>
                      <a:r>
                        <a:rPr lang="ru-RU" sz="1200" spc="-70" baseline="0" dirty="0">
                          <a:solidFill>
                            <a:srgbClr val="163470"/>
                          </a:solidFill>
                          <a:effectLst/>
                          <a:latin typeface="+mn-lt"/>
                          <a:sym typeface="Symbol"/>
                        </a:rPr>
                        <a:t></a:t>
                      </a:r>
                      <a:r>
                        <a:rPr lang="ru-RU" sz="1200" spc="-70" baseline="0" dirty="0">
                          <a:solidFill>
                            <a:srgbClr val="163470"/>
                          </a:solidFill>
                          <a:effectLst/>
                          <a:latin typeface="+mn-lt"/>
                        </a:rPr>
                        <a:t> 12.45*</a:t>
                      </a:r>
                      <a:endParaRPr lang="ru-RU" sz="1200" spc="-70" baseline="0" dirty="0">
                        <a:solidFill>
                          <a:srgbClr val="16347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9269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spc="-70" baseline="0">
                          <a:effectLst/>
                          <a:latin typeface="+mn-lt"/>
                        </a:rPr>
                        <a:t>III</a:t>
                      </a:r>
                      <a:r>
                        <a:rPr lang="ru-RU" sz="1200" spc="-70" baseline="0">
                          <a:effectLst/>
                          <a:latin typeface="+mn-lt"/>
                        </a:rPr>
                        <a:t> опытная</a:t>
                      </a:r>
                      <a:endParaRPr lang="ru-RU" sz="1200" spc="-70" baseline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spc="-70" baseline="0">
                          <a:solidFill>
                            <a:srgbClr val="163470"/>
                          </a:solidFill>
                          <a:effectLst/>
                          <a:latin typeface="+mn-lt"/>
                        </a:rPr>
                        <a:t>31.00</a:t>
                      </a:r>
                      <a:r>
                        <a:rPr lang="ru-RU" sz="1200" spc="-70" baseline="0">
                          <a:solidFill>
                            <a:srgbClr val="163470"/>
                          </a:solidFill>
                          <a:effectLst/>
                          <a:latin typeface="+mn-lt"/>
                          <a:sym typeface="Symbol"/>
                        </a:rPr>
                        <a:t></a:t>
                      </a:r>
                      <a:r>
                        <a:rPr lang="ru-RU" sz="1200" spc="-70" baseline="0">
                          <a:solidFill>
                            <a:srgbClr val="163470"/>
                          </a:solidFill>
                          <a:effectLst/>
                          <a:latin typeface="+mn-lt"/>
                        </a:rPr>
                        <a:t>0.97</a:t>
                      </a:r>
                      <a:endParaRPr lang="ru-RU" sz="1200" spc="-70" baseline="0">
                        <a:solidFill>
                          <a:srgbClr val="163470"/>
                        </a:solidFill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spc="-70" baseline="0">
                          <a:solidFill>
                            <a:srgbClr val="163470"/>
                          </a:solidFill>
                          <a:effectLst/>
                          <a:latin typeface="+mn-lt"/>
                        </a:rPr>
                        <a:t>95.14</a:t>
                      </a:r>
                      <a:r>
                        <a:rPr lang="ru-RU" sz="1200" spc="-70" baseline="0">
                          <a:solidFill>
                            <a:srgbClr val="163470"/>
                          </a:solidFill>
                          <a:effectLst/>
                          <a:latin typeface="+mn-lt"/>
                          <a:sym typeface="Symbol"/>
                        </a:rPr>
                        <a:t></a:t>
                      </a:r>
                      <a:r>
                        <a:rPr lang="ru-RU" sz="1200" spc="-70" baseline="0">
                          <a:solidFill>
                            <a:srgbClr val="163470"/>
                          </a:solidFill>
                          <a:effectLst/>
                          <a:latin typeface="+mn-lt"/>
                        </a:rPr>
                        <a:t>1.67**</a:t>
                      </a:r>
                      <a:endParaRPr lang="ru-RU" sz="1200" spc="-70" baseline="0">
                        <a:solidFill>
                          <a:srgbClr val="163470"/>
                        </a:solidFill>
                        <a:effectLst/>
                        <a:latin typeface="+mn-lt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spc="-70" baseline="0" dirty="0">
                          <a:solidFill>
                            <a:srgbClr val="163470"/>
                          </a:solidFill>
                          <a:effectLst/>
                          <a:latin typeface="+mn-lt"/>
                        </a:rPr>
                        <a:t>64.14</a:t>
                      </a:r>
                      <a:r>
                        <a:rPr lang="ru-RU" sz="1200" spc="-70" baseline="0" dirty="0">
                          <a:solidFill>
                            <a:srgbClr val="163470"/>
                          </a:solidFill>
                          <a:effectLst/>
                          <a:latin typeface="+mn-lt"/>
                          <a:sym typeface="Symbol"/>
                        </a:rPr>
                        <a:t></a:t>
                      </a:r>
                      <a:r>
                        <a:rPr lang="ru-RU" sz="1200" spc="-70" baseline="0" dirty="0">
                          <a:solidFill>
                            <a:srgbClr val="163470"/>
                          </a:solidFill>
                          <a:effectLst/>
                          <a:latin typeface="+mn-lt"/>
                        </a:rPr>
                        <a:t>1.30**</a:t>
                      </a:r>
                      <a:endParaRPr lang="ru-RU" sz="1200" spc="-70" baseline="0" dirty="0">
                        <a:solidFill>
                          <a:srgbClr val="16347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spc="-70" baseline="0" dirty="0">
                          <a:solidFill>
                            <a:srgbClr val="163470"/>
                          </a:solidFill>
                          <a:effectLst/>
                          <a:latin typeface="+mn-lt"/>
                        </a:rPr>
                        <a:t>712.71</a:t>
                      </a:r>
                      <a:r>
                        <a:rPr lang="ru-RU" sz="1200" spc="-70" baseline="0" dirty="0">
                          <a:solidFill>
                            <a:srgbClr val="163470"/>
                          </a:solidFill>
                          <a:effectLst/>
                          <a:latin typeface="+mn-lt"/>
                          <a:sym typeface="Symbol"/>
                        </a:rPr>
                        <a:t></a:t>
                      </a:r>
                      <a:r>
                        <a:rPr lang="ru-RU" sz="1200" spc="-70" baseline="0" dirty="0">
                          <a:solidFill>
                            <a:srgbClr val="163470"/>
                          </a:solidFill>
                          <a:effectLst/>
                          <a:latin typeface="+mn-lt"/>
                        </a:rPr>
                        <a:t>14.39**</a:t>
                      </a:r>
                      <a:endParaRPr lang="ru-RU" sz="1200" spc="-70" baseline="0" dirty="0">
                        <a:solidFill>
                          <a:srgbClr val="16347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8" name="Заголовок 1"/>
          <p:cNvSpPr txBox="1">
            <a:spLocks/>
          </p:cNvSpPr>
          <p:nvPr/>
        </p:nvSpPr>
        <p:spPr>
          <a:xfrm>
            <a:off x="757371" y="746120"/>
            <a:ext cx="11136560" cy="3693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800" b="1" dirty="0" smtClean="0">
                <a:solidFill>
                  <a:srgbClr val="163470"/>
                </a:solidFill>
                <a:latin typeface="+mn-lt"/>
                <a:ea typeface="Times New Roman"/>
              </a:rPr>
              <a:t>Использование </a:t>
            </a:r>
            <a:r>
              <a:rPr lang="ru-RU" sz="1800" b="1" dirty="0" err="1" smtClean="0">
                <a:solidFill>
                  <a:srgbClr val="163470"/>
                </a:solidFill>
                <a:latin typeface="+mn-lt"/>
                <a:ea typeface="Times New Roman"/>
              </a:rPr>
              <a:t>пробиотиков</a:t>
            </a:r>
            <a:r>
              <a:rPr lang="ru-RU" sz="1800" b="1" dirty="0" smtClean="0">
                <a:solidFill>
                  <a:srgbClr val="163470"/>
                </a:solidFill>
                <a:latin typeface="+mn-lt"/>
                <a:ea typeface="Times New Roman"/>
              </a:rPr>
              <a:t>, </a:t>
            </a:r>
            <a:r>
              <a:rPr lang="ru-RU" sz="1800" b="1" dirty="0" err="1" smtClean="0">
                <a:solidFill>
                  <a:srgbClr val="163470"/>
                </a:solidFill>
                <a:latin typeface="+mn-lt"/>
                <a:ea typeface="Times New Roman"/>
              </a:rPr>
              <a:t>пребиотиков</a:t>
            </a:r>
            <a:r>
              <a:rPr lang="ru-RU" sz="1800" b="1" dirty="0" smtClean="0">
                <a:solidFill>
                  <a:srgbClr val="163470"/>
                </a:solidFill>
                <a:latin typeface="+mn-lt"/>
                <a:ea typeface="Times New Roman"/>
              </a:rPr>
              <a:t> и </a:t>
            </a:r>
            <a:r>
              <a:rPr lang="ru-RU" sz="1800" b="1" dirty="0" err="1" smtClean="0">
                <a:solidFill>
                  <a:srgbClr val="163470"/>
                </a:solidFill>
                <a:latin typeface="+mn-lt"/>
                <a:ea typeface="Times New Roman"/>
              </a:rPr>
              <a:t>симбиотиков</a:t>
            </a:r>
            <a:r>
              <a:rPr lang="ru-RU" sz="1800" b="1" dirty="0" smtClean="0">
                <a:solidFill>
                  <a:srgbClr val="163470"/>
                </a:solidFill>
                <a:latin typeface="+mn-lt"/>
                <a:ea typeface="Times New Roman"/>
              </a:rPr>
              <a:t> в животноводстве</a:t>
            </a:r>
            <a:endParaRPr lang="ru-RU" sz="1800" b="1" dirty="0">
              <a:solidFill>
                <a:srgbClr val="16347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1113" y="5044702"/>
            <a:ext cx="6235216" cy="2616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100" b="0" i="0" u="none" strike="noStrike" kern="1200" cap="none" spc="0" normalizeH="0" baseline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base"/>
            <a:r>
              <a:rPr lang="ru-RU" dirty="0" smtClean="0">
                <a:ea typeface="Times New Roman" pitchFamily="18" charset="0"/>
                <a:cs typeface="Arial" pitchFamily="34" charset="0"/>
              </a:rPr>
              <a:t>Рис. 1. Показатели </a:t>
            </a:r>
            <a:r>
              <a:rPr lang="ru-RU" dirty="0">
                <a:ea typeface="Times New Roman" pitchFamily="18" charset="0"/>
                <a:cs typeface="Arial" pitchFamily="34" charset="0"/>
              </a:rPr>
              <a:t>роста подопытных телят</a:t>
            </a:r>
            <a:endParaRPr lang="ru-RU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76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32"/>
            <a:ext cx="12192000" cy="6860606"/>
          </a:xfrm>
          <a:prstGeom prst="rect">
            <a:avLst/>
          </a:prstGeom>
        </p:spPr>
      </p:pic>
      <p:sp>
        <p:nvSpPr>
          <p:cNvPr id="3" name="Прямоугольник 7"/>
          <p:cNvSpPr>
            <a:spLocks noChangeArrowheads="1"/>
          </p:cNvSpPr>
          <p:nvPr/>
        </p:nvSpPr>
        <p:spPr bwMode="auto">
          <a:xfrm>
            <a:off x="4572000" y="1144622"/>
            <a:ext cx="73501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algn="r"/>
            <a:r>
              <a:rPr lang="ru-RU" altLang="zh-CN" sz="1400" b="1" i="1" dirty="0">
                <a:solidFill>
                  <a:srgbClr val="1B4089"/>
                </a:solidFill>
                <a:cs typeface="等线"/>
              </a:rPr>
              <a:t>Авторы: Н.А. </a:t>
            </a:r>
            <a:r>
              <a:rPr lang="ru-RU" altLang="zh-CN" sz="1400" b="1" i="1" dirty="0" err="1" smtClean="0">
                <a:solidFill>
                  <a:srgbClr val="1B4089"/>
                </a:solidFill>
                <a:cs typeface="等线"/>
              </a:rPr>
              <a:t>Окашева</a:t>
            </a:r>
            <a:r>
              <a:rPr lang="ru-RU" altLang="zh-CN" sz="1400" b="1" i="1" dirty="0" smtClean="0">
                <a:solidFill>
                  <a:srgbClr val="1B4089"/>
                </a:solidFill>
                <a:cs typeface="等线"/>
              </a:rPr>
              <a:t>, </a:t>
            </a:r>
            <a:r>
              <a:rPr lang="ru-RU" altLang="zh-CN" sz="1400" b="1" i="1" dirty="0">
                <a:solidFill>
                  <a:srgbClr val="1B4089"/>
                </a:solidFill>
                <a:cs typeface="等线"/>
              </a:rPr>
              <a:t>О.В. </a:t>
            </a:r>
            <a:r>
              <a:rPr lang="ru-RU" altLang="zh-CN" sz="1400" b="1" i="1" dirty="0" smtClean="0">
                <a:solidFill>
                  <a:srgbClr val="1B4089"/>
                </a:solidFill>
                <a:cs typeface="等线"/>
              </a:rPr>
              <a:t>Сафонова, </a:t>
            </a:r>
            <a:r>
              <a:rPr lang="ru-RU" altLang="zh-CN" sz="1400" b="1" i="1" dirty="0">
                <a:solidFill>
                  <a:srgbClr val="1B4089"/>
                </a:solidFill>
                <a:cs typeface="等线"/>
              </a:rPr>
              <a:t>С.Н. </a:t>
            </a:r>
            <a:r>
              <a:rPr lang="ru-RU" altLang="zh-CN" sz="1400" b="1" i="1" dirty="0" smtClean="0">
                <a:solidFill>
                  <a:srgbClr val="1B4089"/>
                </a:solidFill>
                <a:cs typeface="等线"/>
              </a:rPr>
              <a:t>Красников, </a:t>
            </a:r>
            <a:r>
              <a:rPr lang="ru-RU" altLang="zh-CN" sz="1400" b="1" i="1" dirty="0">
                <a:solidFill>
                  <a:srgbClr val="1B4089"/>
                </a:solidFill>
                <a:cs typeface="等线"/>
              </a:rPr>
              <a:t>Е.В. </a:t>
            </a:r>
            <a:r>
              <a:rPr lang="ru-RU" altLang="zh-CN" sz="1400" b="1" i="1" dirty="0" smtClean="0">
                <a:solidFill>
                  <a:srgbClr val="1B4089"/>
                </a:solidFill>
                <a:cs typeface="等线"/>
              </a:rPr>
              <a:t>Рогозина, </a:t>
            </a:r>
            <a:r>
              <a:rPr lang="ru-RU" altLang="zh-CN" sz="1400" b="1" i="1" dirty="0">
                <a:solidFill>
                  <a:srgbClr val="1B4089"/>
                </a:solidFill>
                <a:cs typeface="等线"/>
              </a:rPr>
              <a:t>Т.В. </a:t>
            </a:r>
            <a:r>
              <a:rPr lang="ru-RU" altLang="zh-CN" sz="1400" b="1" i="1" dirty="0" err="1" smtClean="0">
                <a:solidFill>
                  <a:srgbClr val="1B4089"/>
                </a:solidFill>
                <a:cs typeface="等线"/>
              </a:rPr>
              <a:t>Больбух</a:t>
            </a:r>
            <a:r>
              <a:rPr lang="ru-RU" altLang="zh-CN" sz="1400" b="1" i="1" dirty="0" smtClean="0">
                <a:solidFill>
                  <a:srgbClr val="1B4089"/>
                </a:solidFill>
                <a:cs typeface="等线"/>
              </a:rPr>
              <a:t>, </a:t>
            </a:r>
            <a:r>
              <a:rPr lang="ru-RU" altLang="zh-CN" sz="1400" b="1" i="1" dirty="0">
                <a:solidFill>
                  <a:srgbClr val="1B4089"/>
                </a:solidFill>
                <a:cs typeface="等线"/>
              </a:rPr>
              <a:t>О.П. </a:t>
            </a:r>
            <a:r>
              <a:rPr lang="ru-RU" altLang="zh-CN" sz="1400" b="1" i="1" dirty="0" err="1" smtClean="0">
                <a:solidFill>
                  <a:srgbClr val="1B4089"/>
                </a:solidFill>
                <a:cs typeface="等线"/>
              </a:rPr>
              <a:t>Вознийчук</a:t>
            </a:r>
            <a:r>
              <a:rPr lang="ru-RU" altLang="zh-CN" sz="1400" b="1" i="1" dirty="0" smtClean="0">
                <a:solidFill>
                  <a:srgbClr val="1B4089"/>
                </a:solidFill>
                <a:cs typeface="等线"/>
              </a:rPr>
              <a:t>, </a:t>
            </a:r>
            <a:r>
              <a:rPr lang="ru-RU" altLang="zh-CN" sz="1400" b="1" i="1" dirty="0">
                <a:solidFill>
                  <a:srgbClr val="1B4089"/>
                </a:solidFill>
                <a:cs typeface="等线"/>
              </a:rPr>
              <a:t>Н.Е. </a:t>
            </a:r>
            <a:r>
              <a:rPr lang="ru-RU" altLang="zh-CN" sz="1400" b="1" i="1" dirty="0" smtClean="0">
                <a:solidFill>
                  <a:srgbClr val="1B4089"/>
                </a:solidFill>
                <a:cs typeface="等线"/>
              </a:rPr>
              <a:t>Худякова, </a:t>
            </a:r>
            <a:r>
              <a:rPr lang="ru-RU" altLang="zh-CN" sz="1400" b="1" i="1" dirty="0">
                <a:solidFill>
                  <a:srgbClr val="1B4089"/>
                </a:solidFill>
                <a:cs typeface="等线"/>
              </a:rPr>
              <a:t>А.Н. </a:t>
            </a:r>
            <a:r>
              <a:rPr lang="ru-RU" altLang="zh-CN" sz="1400" b="1" i="1" dirty="0" err="1" smtClean="0">
                <a:solidFill>
                  <a:srgbClr val="1B4089"/>
                </a:solidFill>
                <a:cs typeface="等线"/>
              </a:rPr>
              <a:t>Конунова</a:t>
            </a:r>
            <a:r>
              <a:rPr lang="ru-RU" altLang="zh-CN" sz="1400" b="1" i="1" dirty="0" smtClean="0">
                <a:solidFill>
                  <a:srgbClr val="1B4089"/>
                </a:solidFill>
                <a:cs typeface="等线"/>
              </a:rPr>
              <a:t>, </a:t>
            </a:r>
            <a:r>
              <a:rPr lang="ru-RU" altLang="zh-CN" sz="1400" b="1" i="1" dirty="0">
                <a:solidFill>
                  <a:srgbClr val="1B4089"/>
                </a:solidFill>
                <a:cs typeface="等线"/>
              </a:rPr>
              <a:t>Е.Г. </a:t>
            </a:r>
            <a:r>
              <a:rPr lang="ru-RU" altLang="zh-CN" sz="1400" b="1" i="1" dirty="0" smtClean="0">
                <a:solidFill>
                  <a:srgbClr val="1B4089"/>
                </a:solidFill>
                <a:cs typeface="等线"/>
              </a:rPr>
              <a:t>Воронкова, </a:t>
            </a:r>
            <a:r>
              <a:rPr lang="ru-RU" altLang="zh-CN" sz="1400" b="1" i="1" dirty="0">
                <a:solidFill>
                  <a:srgbClr val="1B4089"/>
                </a:solidFill>
                <a:cs typeface="等线"/>
              </a:rPr>
              <a:t>Е.Г. </a:t>
            </a:r>
            <a:r>
              <a:rPr lang="ru-RU" altLang="zh-CN" sz="1400" b="1" i="1" dirty="0" smtClean="0">
                <a:solidFill>
                  <a:srgbClr val="1B4089"/>
                </a:solidFill>
                <a:cs typeface="等线"/>
              </a:rPr>
              <a:t>Воронков</a:t>
            </a:r>
            <a:endParaRPr lang="ru-RU" altLang="zh-CN" sz="1400" b="1" i="1" dirty="0">
              <a:solidFill>
                <a:srgbClr val="1B4089"/>
              </a:solidFill>
              <a:cs typeface="等线"/>
            </a:endParaRPr>
          </a:p>
        </p:txBody>
      </p:sp>
      <p:sp>
        <p:nvSpPr>
          <p:cNvPr id="4" name="TextBox 9"/>
          <p:cNvSpPr txBox="1">
            <a:spLocks noChangeArrowheads="1"/>
          </p:cNvSpPr>
          <p:nvPr/>
        </p:nvSpPr>
        <p:spPr bwMode="auto">
          <a:xfrm>
            <a:off x="798653" y="5632621"/>
            <a:ext cx="9954228" cy="90024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defPPr>
              <a:defRPr lang="en-US"/>
            </a:defPPr>
            <a:lvl1pPr lvl="0" indent="0" algn="just">
              <a:buClr>
                <a:srgbClr val="70AD47">
                  <a:lumMod val="75000"/>
                </a:srgbClr>
              </a:buClr>
              <a:buFont typeface="Wingdings" panose="05000000000000000000" pitchFamily="2" charset="2"/>
              <a:buNone/>
              <a:defRPr kumimoji="0" sz="1050" b="1" i="0" u="none" strike="noStrike" cap="none" spc="0" normalizeH="0" baseline="0">
                <a:ln>
                  <a:noFill/>
                </a:ln>
                <a:solidFill>
                  <a:srgbClr val="163470"/>
                </a:solidFill>
                <a:effectLst/>
                <a:uLnTx/>
                <a:uFillTx/>
              </a:defRPr>
            </a:lvl1pPr>
          </a:lstStyle>
          <a:p>
            <a:pPr>
              <a:defRPr/>
            </a:pPr>
            <a:r>
              <a:rPr lang="ru-RU" altLang="zh-CN" dirty="0"/>
              <a:t>Публикации:  </a:t>
            </a:r>
            <a:r>
              <a:rPr lang="ru-RU" altLang="zh-CN" dirty="0" err="1"/>
              <a:t>Окашева</a:t>
            </a:r>
            <a:r>
              <a:rPr lang="ru-RU" altLang="zh-CN" dirty="0"/>
              <a:t> Н.А. и др. Накопление тяжелых металлов перспективными сортами и гибридами картофеля» // Вестник Курской государственной сельскохозяйственной академии </a:t>
            </a:r>
            <a:r>
              <a:rPr lang="ru-RU" altLang="zh-CN" dirty="0" smtClean="0"/>
              <a:t>(</a:t>
            </a:r>
            <a:r>
              <a:rPr lang="ru-RU" altLang="zh-CN" dirty="0"/>
              <a:t>в печати); </a:t>
            </a:r>
          </a:p>
          <a:p>
            <a:pPr>
              <a:defRPr/>
            </a:pPr>
            <a:r>
              <a:rPr lang="ru-RU" altLang="zh-CN" dirty="0" err="1"/>
              <a:t>Окашева</a:t>
            </a:r>
            <a:r>
              <a:rPr lang="ru-RU" altLang="zh-CN" dirty="0"/>
              <a:t> Н.А. и др. Накопление тяжелых металлов перспективными сортами и гибридами картофеля // Вестник Кубанского государственного аграрного университета  (в печати);</a:t>
            </a:r>
          </a:p>
          <a:p>
            <a:pPr>
              <a:defRPr/>
            </a:pPr>
            <a:r>
              <a:rPr lang="ru-RU" altLang="zh-CN" dirty="0" err="1"/>
              <a:t>Окашева</a:t>
            </a:r>
            <a:r>
              <a:rPr lang="ru-RU" altLang="zh-CN" dirty="0"/>
              <a:t> Н.А. и др. Результаты испытания гибридов картофеля ВИР в Горном Алтае // Вестник Курской государственной сельскохозяйственной академии (в печати).</a:t>
            </a:r>
          </a:p>
        </p:txBody>
      </p:sp>
      <p:sp>
        <p:nvSpPr>
          <p:cNvPr id="5" name="TextBox 12"/>
          <p:cNvSpPr txBox="1">
            <a:spLocks noChangeArrowheads="1"/>
          </p:cNvSpPr>
          <p:nvPr/>
        </p:nvSpPr>
        <p:spPr bwMode="auto">
          <a:xfrm>
            <a:off x="5003232" y="2002898"/>
            <a:ext cx="6912768" cy="347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38" tIns="45719" rIns="91438" bIns="45719" rtlCol="0" anchor="ctr">
            <a:noAutofit/>
          </a:bodyPr>
          <a:lstStyle>
            <a:defPPr>
              <a:defRPr lang="ru-RU"/>
            </a:defPPr>
            <a:lvl1pPr lvl="0" indent="0" algn="just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 sz="1400">
                <a:solidFill>
                  <a:srgbClr val="163470"/>
                </a:solidFill>
              </a:defRPr>
            </a:lvl1pPr>
          </a:lstStyle>
          <a:p>
            <a:r>
              <a:rPr lang="ru-RU" altLang="en-US" dirty="0" smtClean="0"/>
              <a:t>В  целях из</a:t>
            </a:r>
            <a:r>
              <a:rPr lang="en-US" altLang="en-US" dirty="0" smtClean="0"/>
              <a:t>учени</a:t>
            </a:r>
            <a:r>
              <a:rPr lang="ru-RU" altLang="en-US" dirty="0" smtClean="0"/>
              <a:t>я</a:t>
            </a:r>
            <a:r>
              <a:rPr lang="en-US" altLang="ru-RU" dirty="0" smtClean="0"/>
              <a:t> </a:t>
            </a:r>
            <a:r>
              <a:rPr lang="en-US" altLang="en-US" dirty="0" smtClean="0"/>
              <a:t>перспективных</a:t>
            </a:r>
            <a:r>
              <a:rPr lang="en-US" altLang="ru-RU" dirty="0" smtClean="0"/>
              <a:t> </a:t>
            </a:r>
            <a:r>
              <a:rPr lang="en-US" altLang="en-US" dirty="0" smtClean="0"/>
              <a:t>сортов</a:t>
            </a:r>
            <a:r>
              <a:rPr lang="en-US" altLang="ru-RU" dirty="0" smtClean="0"/>
              <a:t> </a:t>
            </a:r>
            <a:r>
              <a:rPr lang="en-US" altLang="en-US" dirty="0" smtClean="0"/>
              <a:t>и</a:t>
            </a:r>
            <a:r>
              <a:rPr lang="en-US" altLang="ru-RU" dirty="0" smtClean="0"/>
              <a:t> </a:t>
            </a:r>
            <a:r>
              <a:rPr lang="en-US" altLang="en-US" dirty="0" smtClean="0"/>
              <a:t>гибридов</a:t>
            </a:r>
            <a:r>
              <a:rPr lang="en-US" altLang="ru-RU" dirty="0" smtClean="0"/>
              <a:t> </a:t>
            </a:r>
            <a:r>
              <a:rPr lang="en-US" altLang="en-US" dirty="0" smtClean="0"/>
              <a:t>картофеля</a:t>
            </a:r>
            <a:r>
              <a:rPr lang="en-US" altLang="ru-RU" dirty="0" smtClean="0"/>
              <a:t> </a:t>
            </a:r>
            <a:r>
              <a:rPr lang="en-US" altLang="en-US" dirty="0" smtClean="0"/>
              <a:t>в</a:t>
            </a:r>
            <a:r>
              <a:rPr lang="en-US" altLang="ru-RU" dirty="0" smtClean="0"/>
              <a:t> </a:t>
            </a:r>
            <a:r>
              <a:rPr lang="en-US" altLang="en-US" dirty="0" smtClean="0"/>
              <a:t>условиях</a:t>
            </a:r>
            <a:r>
              <a:rPr lang="en-US" altLang="ru-RU" dirty="0" smtClean="0"/>
              <a:t> </a:t>
            </a:r>
            <a:r>
              <a:rPr lang="en-US" altLang="en-US" dirty="0" smtClean="0"/>
              <a:t>Горного</a:t>
            </a:r>
            <a:r>
              <a:rPr lang="en-US" altLang="ru-RU" dirty="0" smtClean="0"/>
              <a:t> </a:t>
            </a:r>
            <a:r>
              <a:rPr lang="en-US" altLang="en-US" dirty="0" smtClean="0"/>
              <a:t>Алтая</a:t>
            </a:r>
            <a:r>
              <a:rPr lang="en-US" altLang="ru-RU" dirty="0" smtClean="0"/>
              <a:t> </a:t>
            </a:r>
            <a:r>
              <a:rPr lang="ru-RU" altLang="en-US" dirty="0" smtClean="0"/>
              <a:t>:</a:t>
            </a:r>
          </a:p>
          <a:p>
            <a:pPr marL="285750" indent="-285750">
              <a:buFontTx/>
              <a:buChar char="-"/>
            </a:pPr>
            <a:r>
              <a:rPr lang="ru-RU" altLang="en-US" dirty="0" smtClean="0"/>
              <a:t>определено влияние различных химических препаратов на устойчивость клубней картофеля к наиболее распространённым болезням и вредителям;</a:t>
            </a:r>
          </a:p>
          <a:p>
            <a:pPr marL="285750" indent="-285750">
              <a:buFontTx/>
              <a:buChar char="-"/>
            </a:pPr>
            <a:r>
              <a:rPr lang="ru-RU" altLang="zh-CN" dirty="0" smtClean="0"/>
              <a:t>проведена оценка уровня устойчивости к основным болезням (фитофтороз, парша, сухие и мокрые гнили) и вредителям  некоторых сортов картофеля (</a:t>
            </a:r>
            <a:r>
              <a:rPr lang="ru-RU" dirty="0" smtClean="0"/>
              <a:t>Белуха, Горец и Сувенир)</a:t>
            </a:r>
            <a:r>
              <a:rPr lang="ru-RU" altLang="zh-CN" dirty="0" smtClean="0"/>
              <a:t> в высокогорном полигоне Горного Алтая;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проведены испытания </a:t>
            </a:r>
            <a:r>
              <a:rPr lang="ru-RU" dirty="0"/>
              <a:t>новых гибридов картофеля ВИР (Всероссийский институт генетических ресурсов растений имени </a:t>
            </a:r>
            <a:r>
              <a:rPr lang="ru-RU" dirty="0" smtClean="0"/>
              <a:t>Н.И. Вавилова) </a:t>
            </a:r>
            <a:r>
              <a:rPr lang="ru-RU" dirty="0"/>
              <a:t>в Горно-Алтайске в полевых </a:t>
            </a:r>
            <a:r>
              <a:rPr lang="ru-RU" dirty="0" smtClean="0"/>
              <a:t>условиях;</a:t>
            </a:r>
          </a:p>
          <a:p>
            <a:pPr marL="285750" indent="-285750">
              <a:buFontTx/>
              <a:buChar char="-"/>
            </a:pPr>
            <a:r>
              <a:rPr lang="ru-RU" altLang="zh-CN" dirty="0" smtClean="0"/>
              <a:t>определено влияние климатических </a:t>
            </a:r>
            <a:r>
              <a:rPr lang="ru-RU" altLang="zh-CN" dirty="0"/>
              <a:t>условий различных испытательных пунктов на показатели урожайности и устойчивости гибрида картофеля Дочка С-112-3 к болезням в условиях полевого сезона 2024 </a:t>
            </a:r>
            <a:r>
              <a:rPr lang="ru-RU" altLang="zh-CN" dirty="0" smtClean="0"/>
              <a:t>года;</a:t>
            </a:r>
          </a:p>
          <a:p>
            <a:pPr marL="285750" indent="-285750">
              <a:buFontTx/>
              <a:buChar char="-"/>
            </a:pPr>
            <a:r>
              <a:rPr lang="ru-RU" altLang="zh-CN" dirty="0" smtClean="0"/>
              <a:t>дана оценка потенциала </a:t>
            </a:r>
            <a:r>
              <a:rPr lang="ru-RU" altLang="zh-CN" dirty="0"/>
              <a:t>использования межвидовых </a:t>
            </a:r>
            <a:r>
              <a:rPr lang="ru-RU" altLang="zh-CN" dirty="0" smtClean="0"/>
              <a:t>гибридов картофеля </a:t>
            </a:r>
            <a:r>
              <a:rPr lang="ru-RU" altLang="zh-CN" dirty="0"/>
              <a:t>для развития научного туризма в </a:t>
            </a:r>
            <a:r>
              <a:rPr lang="ru-RU" altLang="zh-CN" dirty="0" smtClean="0"/>
              <a:t>регионе.</a:t>
            </a:r>
          </a:p>
          <a:p>
            <a:pPr marL="285750" indent="-285750">
              <a:buFontTx/>
              <a:buChar char="-"/>
            </a:pPr>
            <a:endParaRPr lang="ru-RU" altLang="zh-CN" dirty="0"/>
          </a:p>
        </p:txBody>
      </p:sp>
      <p:sp>
        <p:nvSpPr>
          <p:cNvPr id="6" name="Заголовок 1"/>
          <p:cNvSpPr txBox="1">
            <a:spLocks noChangeArrowheads="1"/>
          </p:cNvSpPr>
          <p:nvPr/>
        </p:nvSpPr>
        <p:spPr>
          <a:xfrm>
            <a:off x="881820" y="724542"/>
            <a:ext cx="11136560" cy="3693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ru-RU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b="1">
                <a:solidFill>
                  <a:srgbClr val="163470"/>
                </a:solidFill>
              </a:defRPr>
            </a:lvl1pPr>
          </a:lstStyle>
          <a:p>
            <a:r>
              <a:rPr lang="ru-RU" altLang="zh-CN" dirty="0"/>
              <a:t>Изучение перспективных сортов и гибридов картофеля в условиях Горного Алтая</a:t>
            </a:r>
          </a:p>
        </p:txBody>
      </p:sp>
      <p:sp>
        <p:nvSpPr>
          <p:cNvPr id="8" name="TextBox 14"/>
          <p:cNvSpPr txBox="1">
            <a:spLocks noChangeArrowheads="1"/>
          </p:cNvSpPr>
          <p:nvPr/>
        </p:nvSpPr>
        <p:spPr bwMode="auto">
          <a:xfrm>
            <a:off x="538163" y="4895254"/>
            <a:ext cx="4033837" cy="430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ru-RU" altLang="zh-CN" sz="1100" dirty="0" smtClean="0">
                <a:solidFill>
                  <a:srgbClr val="163470"/>
                </a:solidFill>
                <a:cs typeface="等线"/>
              </a:rPr>
              <a:t>Рис. 1. Полевые </a:t>
            </a:r>
            <a:r>
              <a:rPr lang="ru-RU" altLang="zh-CN" sz="1100" dirty="0">
                <a:solidFill>
                  <a:srgbClr val="163470"/>
                </a:solidFill>
                <a:cs typeface="等线"/>
              </a:rPr>
              <a:t>исследования межвидовых гибридов картофеля</a:t>
            </a:r>
            <a:endParaRPr lang="ru-RU" altLang="zh-CN" sz="1100" b="1" dirty="0">
              <a:solidFill>
                <a:srgbClr val="163470"/>
              </a:solidFill>
              <a:cs typeface="等线"/>
            </a:endParaRPr>
          </a:p>
        </p:txBody>
      </p:sp>
      <p:pic>
        <p:nvPicPr>
          <p:cNvPr id="9" name="Изображение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3859" y="1967697"/>
            <a:ext cx="2199630" cy="2902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Изображение 7184" descr="Изображение WhatsApp 2024-11-25 в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32063" y="1967698"/>
            <a:ext cx="2268181" cy="2879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776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7764</Words>
  <Application>Microsoft Office PowerPoint</Application>
  <PresentationFormat>Произвольный</PresentationFormat>
  <Paragraphs>470</Paragraphs>
  <Slides>39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39</vt:i4>
      </vt:variant>
    </vt:vector>
  </HeadingPairs>
  <TitlesOfParts>
    <vt:vector size="43" baseType="lpstr">
      <vt:lpstr>Тема Office</vt:lpstr>
      <vt:lpstr>CorelPHOTOPAINT.Image.25</vt:lpstr>
      <vt:lpstr>Bitmap Image</vt:lpstr>
      <vt:lpstr>Диаграмма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vdesk4k22</dc:creator>
  <cp:lastModifiedBy>Николаева</cp:lastModifiedBy>
  <cp:revision>39</cp:revision>
  <dcterms:created xsi:type="dcterms:W3CDTF">2024-02-12T10:44:13Z</dcterms:created>
  <dcterms:modified xsi:type="dcterms:W3CDTF">2025-02-05T06:25:19Z</dcterms:modified>
</cp:coreProperties>
</file>