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86" r:id="rId2"/>
    <p:sldId id="291" r:id="rId3"/>
    <p:sldId id="271" r:id="rId4"/>
    <p:sldId id="260" r:id="rId5"/>
    <p:sldId id="293" r:id="rId6"/>
    <p:sldId id="297" r:id="rId7"/>
    <p:sldId id="292" r:id="rId8"/>
    <p:sldId id="294" r:id="rId9"/>
    <p:sldId id="296" r:id="rId10"/>
    <p:sldId id="261" r:id="rId11"/>
    <p:sldId id="288" r:id="rId12"/>
    <p:sldId id="287" r:id="rId13"/>
    <p:sldId id="277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6FD"/>
    <a:srgbClr val="2E67B1"/>
    <a:srgbClr val="4BACC6"/>
    <a:srgbClr val="1A6F90"/>
    <a:srgbClr val="425C73"/>
    <a:srgbClr val="CD6209"/>
    <a:srgbClr val="961E90"/>
    <a:srgbClr val="E6007A"/>
    <a:srgbClr val="D200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143" autoAdjust="0"/>
    <p:restoredTop sz="98086" autoAdjust="0"/>
  </p:normalViewPr>
  <p:slideViewPr>
    <p:cSldViewPr>
      <p:cViewPr varScale="1">
        <p:scale>
          <a:sx n="114" d="100"/>
          <a:sy n="114" d="100"/>
        </p:scale>
        <p:origin x="189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3" d="100"/>
          <a:sy n="53" d="100"/>
        </p:scale>
        <p:origin x="-2940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B1D17BF-6C34-4F13-8D73-11A2753C2488}" type="datetimeFigureOut">
              <a:rPr lang="en-JM"/>
              <a:pPr>
                <a:defRPr/>
              </a:pPr>
              <a:t>18/6/2021</a:t>
            </a:fld>
            <a:endParaRPr lang="en-JM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91A16EA-8D83-427F-B965-78D19694B50B}" type="slidenum">
              <a:rPr lang="en-JM" altLang="ru-RU"/>
              <a:pPr>
                <a:defRPr/>
              </a:pPr>
              <a:t>‹#›</a:t>
            </a:fld>
            <a:endParaRPr lang="en-JM" altLang="ru-RU"/>
          </a:p>
        </p:txBody>
      </p:sp>
    </p:spTree>
    <p:extLst>
      <p:ext uri="{BB962C8B-B14F-4D97-AF65-F5344CB8AC3E}">
        <p14:creationId xmlns:p14="http://schemas.microsoft.com/office/powerpoint/2010/main" val="1051931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E9E1986-87DB-4CA1-A9AC-EB80856714EC}" type="datetimeFigureOut">
              <a:rPr lang="en-JM"/>
              <a:pPr>
                <a:defRPr/>
              </a:pPr>
              <a:t>18/6/2021</a:t>
            </a:fld>
            <a:endParaRPr lang="en-JM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JM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JM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JM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05E7F21A-1948-4254-86CA-8C08AB2E63AA}" type="slidenum">
              <a:rPr lang="en-JM" altLang="ru-RU"/>
              <a:pPr>
                <a:defRPr/>
              </a:pPr>
              <a:t>‹#›</a:t>
            </a:fld>
            <a:endParaRPr lang="en-JM" altLang="ru-RU"/>
          </a:p>
        </p:txBody>
      </p:sp>
    </p:spTree>
    <p:extLst>
      <p:ext uri="{BB962C8B-B14F-4D97-AF65-F5344CB8AC3E}">
        <p14:creationId xmlns:p14="http://schemas.microsoft.com/office/powerpoint/2010/main" val="39070677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7772400" cy="2209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95600"/>
            <a:ext cx="6400800" cy="990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529338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78183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7543800" cy="7159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159775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1020753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190999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901359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362202"/>
            <a:ext cx="3276600" cy="533399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en-JM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91000" y="2362201"/>
            <a:ext cx="4114800" cy="32766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6409094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1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</p:spTree>
    <p:extLst>
      <p:ext uri="{BB962C8B-B14F-4D97-AF65-F5344CB8AC3E}">
        <p14:creationId xmlns:p14="http://schemas.microsoft.com/office/powerpoint/2010/main" val="3369747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434840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5"/>
          </p:nvPr>
        </p:nvSpPr>
        <p:spPr>
          <a:xfrm>
            <a:off x="5410200" y="3276600"/>
            <a:ext cx="2362200" cy="1447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7"/>
          <p:cNvSpPr>
            <a:spLocks noGrp="1"/>
          </p:cNvSpPr>
          <p:nvPr>
            <p:ph sz="quarter" idx="16"/>
          </p:nvPr>
        </p:nvSpPr>
        <p:spPr>
          <a:xfrm>
            <a:off x="5410200" y="2362200"/>
            <a:ext cx="23622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20" name="Content Placeholder 17"/>
          <p:cNvSpPr>
            <a:spLocks noGrp="1"/>
          </p:cNvSpPr>
          <p:nvPr>
            <p:ph sz="quarter" idx="17"/>
          </p:nvPr>
        </p:nvSpPr>
        <p:spPr>
          <a:xfrm>
            <a:off x="5410200" y="4876800"/>
            <a:ext cx="2362200" cy="5334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1169422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9973641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6"/>
            <a:ext cx="4040188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6"/>
            <a:ext cx="4041775" cy="36925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513963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5334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334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5"/>
          </p:nvPr>
        </p:nvSpPr>
        <p:spPr>
          <a:xfrm>
            <a:off x="33528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7" name="Content Placeholder 14"/>
          <p:cNvSpPr>
            <a:spLocks noGrp="1"/>
          </p:cNvSpPr>
          <p:nvPr>
            <p:ph sz="quarter" idx="16"/>
          </p:nvPr>
        </p:nvSpPr>
        <p:spPr>
          <a:xfrm>
            <a:off x="61722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8" name="Content Placeholder 12"/>
          <p:cNvSpPr>
            <a:spLocks noGrp="1"/>
          </p:cNvSpPr>
          <p:nvPr>
            <p:ph sz="quarter" idx="17"/>
          </p:nvPr>
        </p:nvSpPr>
        <p:spPr>
          <a:xfrm>
            <a:off x="33528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8"/>
          </p:nvPr>
        </p:nvSpPr>
        <p:spPr>
          <a:xfrm>
            <a:off x="61722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3441056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36827563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5334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32766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23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60198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6096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0" name="Text Placeholder 24"/>
          <p:cNvSpPr>
            <a:spLocks noGrp="1"/>
          </p:cNvSpPr>
          <p:nvPr>
            <p:ph type="body" sz="quarter" idx="19"/>
          </p:nvPr>
        </p:nvSpPr>
        <p:spPr>
          <a:xfrm>
            <a:off x="33528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1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60960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0319371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</p:spTree>
    <p:extLst>
      <p:ext uri="{BB962C8B-B14F-4D97-AF65-F5344CB8AC3E}">
        <p14:creationId xmlns:p14="http://schemas.microsoft.com/office/powerpoint/2010/main" val="318760738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13735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16" name="Rectangle 22"/>
          <p:cNvSpPr/>
          <p:nvPr userDrawn="1"/>
        </p:nvSpPr>
        <p:spPr>
          <a:xfrm>
            <a:off x="2655332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17" name="Rectangle 23"/>
          <p:cNvSpPr/>
          <p:nvPr userDrawn="1"/>
        </p:nvSpPr>
        <p:spPr>
          <a:xfrm>
            <a:off x="4777581" y="394242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18" name="Rectangle 27"/>
          <p:cNvSpPr/>
          <p:nvPr userDrawn="1"/>
        </p:nvSpPr>
        <p:spPr>
          <a:xfrm>
            <a:off x="6905935" y="3942424"/>
            <a:ext cx="46037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9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9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9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712721" y="3942425"/>
            <a:ext cx="1744663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846320" y="3942425"/>
            <a:ext cx="1744663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966720" y="3942425"/>
            <a:ext cx="1744663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574523" y="3939654"/>
            <a:ext cx="1744663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20" y="3306764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21" y="3306764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20" y="3306764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4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489133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524000" y="16002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2" name="Content Placeholder 6"/>
          <p:cNvSpPr>
            <a:spLocks noGrp="1"/>
          </p:cNvSpPr>
          <p:nvPr>
            <p:ph sz="quarter" idx="14"/>
          </p:nvPr>
        </p:nvSpPr>
        <p:spPr>
          <a:xfrm>
            <a:off x="1524000" y="26670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1524000" y="37338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4" name="Content Placeholder 6"/>
          <p:cNvSpPr>
            <a:spLocks noGrp="1"/>
          </p:cNvSpPr>
          <p:nvPr>
            <p:ph sz="quarter" idx="16"/>
          </p:nvPr>
        </p:nvSpPr>
        <p:spPr>
          <a:xfrm>
            <a:off x="1524000" y="47244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1299479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4020183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d_Bortn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41936548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JM"/>
          </a:p>
        </p:txBody>
      </p:sp>
    </p:spTree>
    <p:extLst>
      <p:ext uri="{BB962C8B-B14F-4D97-AF65-F5344CB8AC3E}">
        <p14:creationId xmlns:p14="http://schemas.microsoft.com/office/powerpoint/2010/main" val="27732671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1"/>
          <p:cNvPicPr>
            <a:picLocks noChangeAspect="1"/>
          </p:cNvPicPr>
          <p:nvPr userDrawn="1"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09600"/>
            <a:ext cx="7772400" cy="2209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2895600"/>
            <a:ext cx="6400800" cy="990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131638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ething About U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lipse 98"/>
          <p:cNvSpPr/>
          <p:nvPr userDrawn="1"/>
        </p:nvSpPr>
        <p:spPr bwMode="auto">
          <a:xfrm>
            <a:off x="685800" y="5334002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+mn-cs"/>
            </a:endParaRPr>
          </a:p>
        </p:txBody>
      </p:sp>
      <p:sp>
        <p:nvSpPr>
          <p:cNvPr id="7" name="Ellipse 98"/>
          <p:cNvSpPr/>
          <p:nvPr userDrawn="1"/>
        </p:nvSpPr>
        <p:spPr bwMode="auto">
          <a:xfrm>
            <a:off x="685800" y="5257802"/>
            <a:ext cx="3733800" cy="304799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bg1">
                  <a:lumMod val="7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667000"/>
            <a:ext cx="3886200" cy="266700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JM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600" y="2514600"/>
            <a:ext cx="3886200" cy="2914651"/>
          </a:xfrm>
          <a:ln w="5715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</p:spTree>
    <p:extLst>
      <p:ext uri="{BB962C8B-B14F-4D97-AF65-F5344CB8AC3E}">
        <p14:creationId xmlns:p14="http://schemas.microsoft.com/office/powerpoint/2010/main" val="18006549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eet The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21"/>
          <p:cNvSpPr/>
          <p:nvPr userDrawn="1"/>
        </p:nvSpPr>
        <p:spPr>
          <a:xfrm>
            <a:off x="5334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16" name="Rectangle 22"/>
          <p:cNvSpPr/>
          <p:nvPr userDrawn="1"/>
        </p:nvSpPr>
        <p:spPr>
          <a:xfrm>
            <a:off x="26670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17" name="Rectangle 23"/>
          <p:cNvSpPr/>
          <p:nvPr userDrawn="1"/>
        </p:nvSpPr>
        <p:spPr>
          <a:xfrm>
            <a:off x="4800600" y="3352800"/>
            <a:ext cx="46038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18" name="Rectangle 27"/>
          <p:cNvSpPr/>
          <p:nvPr userDrawn="1"/>
        </p:nvSpPr>
        <p:spPr>
          <a:xfrm>
            <a:off x="6942140" y="3352800"/>
            <a:ext cx="46037" cy="3810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9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33400" y="1752600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6" name="Picture Placeholder 18"/>
          <p:cNvSpPr>
            <a:spLocks noGrp="1" noChangeAspect="1"/>
          </p:cNvSpPr>
          <p:nvPr>
            <p:ph type="pic" sz="quarter" idx="16"/>
          </p:nvPr>
        </p:nvSpPr>
        <p:spPr>
          <a:xfrm>
            <a:off x="2667000" y="1752599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7"/>
          </p:nvPr>
        </p:nvSpPr>
        <p:spPr>
          <a:xfrm>
            <a:off x="4800600" y="1752599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13" name="Picture Placeholder 18"/>
          <p:cNvSpPr>
            <a:spLocks noGrp="1" noChangeAspect="1"/>
          </p:cNvSpPr>
          <p:nvPr>
            <p:ph type="pic" sz="quarter" idx="21"/>
          </p:nvPr>
        </p:nvSpPr>
        <p:spPr>
          <a:xfrm>
            <a:off x="6970782" y="1752599"/>
            <a:ext cx="1716018" cy="1295400"/>
          </a:xfrm>
          <a:ln w="38100" cap="sq">
            <a:solidFill>
              <a:schemeClr val="bg1"/>
            </a:solidFill>
            <a:miter lim="800000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2582865" y="3947341"/>
            <a:ext cx="1744663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4716465" y="3962401"/>
            <a:ext cx="1744663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6865939" y="3962401"/>
            <a:ext cx="1744663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465139" y="3962401"/>
            <a:ext cx="1744663" cy="1493839"/>
          </a:xfr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13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endParaRPr lang="en-JM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26"/>
          </p:nvPr>
        </p:nvSpPr>
        <p:spPr>
          <a:xfrm>
            <a:off x="579120" y="3306764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2" name="Text Placeholder 6"/>
          <p:cNvSpPr>
            <a:spLocks noGrp="1"/>
          </p:cNvSpPr>
          <p:nvPr>
            <p:ph type="body" sz="quarter" idx="27"/>
          </p:nvPr>
        </p:nvSpPr>
        <p:spPr>
          <a:xfrm>
            <a:off x="2712721" y="3306764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4" name="Text Placeholder 6"/>
          <p:cNvSpPr>
            <a:spLocks noGrp="1"/>
          </p:cNvSpPr>
          <p:nvPr>
            <p:ph type="body" sz="quarter" idx="28"/>
          </p:nvPr>
        </p:nvSpPr>
        <p:spPr>
          <a:xfrm>
            <a:off x="4846320" y="3306764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  <p:sp>
        <p:nvSpPr>
          <p:cNvPr id="36" name="Text Placeholder 6"/>
          <p:cNvSpPr>
            <a:spLocks noGrp="1"/>
          </p:cNvSpPr>
          <p:nvPr>
            <p:ph type="body" sz="quarter" idx="29"/>
          </p:nvPr>
        </p:nvSpPr>
        <p:spPr>
          <a:xfrm>
            <a:off x="6987855" y="3306764"/>
            <a:ext cx="1554481" cy="50323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Tx/>
              <a:buNone/>
              <a:defRPr sz="1400">
                <a:latin typeface="PT Sans Narrow" pitchFamily="34" charset="0"/>
              </a:defRPr>
            </a:lvl1pPr>
            <a:lvl2pPr>
              <a:defRPr>
                <a:latin typeface="PT Sans Narrow" pitchFamily="34" charset="0"/>
              </a:defRPr>
            </a:lvl2pPr>
            <a:lvl3pPr>
              <a:defRPr>
                <a:latin typeface="PT Sans Narrow" pitchFamily="34" charset="0"/>
              </a:defRPr>
            </a:lvl3pPr>
            <a:lvl4pPr>
              <a:defRPr>
                <a:latin typeface="PT Sans Narrow" pitchFamily="34" charset="0"/>
              </a:defRPr>
            </a:lvl4pPr>
            <a:lvl5pPr>
              <a:defRPr>
                <a:latin typeface="PT Sans Narrow" pitchFamily="34" charset="0"/>
              </a:defRPr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0983230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1524000" y="16002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2" name="Content Placeholder 6"/>
          <p:cNvSpPr>
            <a:spLocks noGrp="1"/>
          </p:cNvSpPr>
          <p:nvPr>
            <p:ph sz="quarter" idx="14"/>
          </p:nvPr>
        </p:nvSpPr>
        <p:spPr>
          <a:xfrm>
            <a:off x="1524000" y="26670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1524000" y="37338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4" name="Content Placeholder 6"/>
          <p:cNvSpPr>
            <a:spLocks noGrp="1"/>
          </p:cNvSpPr>
          <p:nvPr>
            <p:ph sz="quarter" idx="16"/>
          </p:nvPr>
        </p:nvSpPr>
        <p:spPr>
          <a:xfrm>
            <a:off x="1524000" y="4724400"/>
            <a:ext cx="6172200" cy="8382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34819197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5334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334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6" name="Content Placeholder 14"/>
          <p:cNvSpPr>
            <a:spLocks noGrp="1"/>
          </p:cNvSpPr>
          <p:nvPr>
            <p:ph sz="quarter" idx="15"/>
          </p:nvPr>
        </p:nvSpPr>
        <p:spPr>
          <a:xfrm>
            <a:off x="33528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7" name="Content Placeholder 14"/>
          <p:cNvSpPr>
            <a:spLocks noGrp="1"/>
          </p:cNvSpPr>
          <p:nvPr>
            <p:ph sz="quarter" idx="16"/>
          </p:nvPr>
        </p:nvSpPr>
        <p:spPr>
          <a:xfrm>
            <a:off x="6172200" y="2057400"/>
            <a:ext cx="2667000" cy="3733800"/>
          </a:xfrm>
        </p:spPr>
        <p:txBody>
          <a:bodyPr>
            <a:norm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8" name="Content Placeholder 12"/>
          <p:cNvSpPr>
            <a:spLocks noGrp="1"/>
          </p:cNvSpPr>
          <p:nvPr>
            <p:ph sz="quarter" idx="17"/>
          </p:nvPr>
        </p:nvSpPr>
        <p:spPr>
          <a:xfrm>
            <a:off x="33528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2"/>
          <p:cNvSpPr>
            <a:spLocks noGrp="1"/>
          </p:cNvSpPr>
          <p:nvPr>
            <p:ph sz="quarter" idx="18"/>
          </p:nvPr>
        </p:nvSpPr>
        <p:spPr>
          <a:xfrm>
            <a:off x="6172200" y="1447800"/>
            <a:ext cx="2590800" cy="457200"/>
          </a:xfrm>
        </p:spPr>
        <p:txBody>
          <a:bodyPr>
            <a:noAutofit/>
          </a:bodyPr>
          <a:lstStyle>
            <a:lvl1pPr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PT Sans Narrow" pitchFamily="34" charset="0"/>
              </a:defRPr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334629183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ase Stu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434840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1000" sy="101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5"/>
          </p:nvPr>
        </p:nvSpPr>
        <p:spPr>
          <a:xfrm>
            <a:off x="5410200" y="3276600"/>
            <a:ext cx="2362200" cy="1447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9" name="Content Placeholder 17"/>
          <p:cNvSpPr>
            <a:spLocks noGrp="1"/>
          </p:cNvSpPr>
          <p:nvPr>
            <p:ph sz="quarter" idx="16"/>
          </p:nvPr>
        </p:nvSpPr>
        <p:spPr>
          <a:xfrm>
            <a:off x="5410200" y="2362200"/>
            <a:ext cx="2362200" cy="6858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20" name="Content Placeholder 17"/>
          <p:cNvSpPr>
            <a:spLocks noGrp="1"/>
          </p:cNvSpPr>
          <p:nvPr>
            <p:ph sz="quarter" idx="17"/>
          </p:nvPr>
        </p:nvSpPr>
        <p:spPr>
          <a:xfrm>
            <a:off x="5410200" y="4876800"/>
            <a:ext cx="2362200" cy="533400"/>
          </a:xfrm>
        </p:spPr>
        <p:txBody>
          <a:bodyPr>
            <a:noAutofit/>
          </a:bodyPr>
          <a:lstStyle>
            <a:lvl1pPr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46581539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21"/>
          <p:cNvGrpSpPr>
            <a:grpSpLocks/>
          </p:cNvGrpSpPr>
          <p:nvPr userDrawn="1"/>
        </p:nvGrpSpPr>
        <p:grpSpPr bwMode="auto">
          <a:xfrm>
            <a:off x="5791200" y="5310189"/>
            <a:ext cx="2444750" cy="252412"/>
            <a:chOff x="440599" y="3024512"/>
            <a:chExt cx="2445425" cy="252488"/>
          </a:xfrm>
        </p:grpSpPr>
        <p:sp>
          <p:nvSpPr>
            <p:cNvPr id="16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  <p:sp>
          <p:nvSpPr>
            <p:cNvPr id="18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</p:grpSp>
      <p:grpSp>
        <p:nvGrpSpPr>
          <p:cNvPr id="19" name="Group 32"/>
          <p:cNvGrpSpPr>
            <a:grpSpLocks/>
          </p:cNvGrpSpPr>
          <p:nvPr userDrawn="1"/>
        </p:nvGrpSpPr>
        <p:grpSpPr bwMode="auto">
          <a:xfrm>
            <a:off x="3124200" y="5310189"/>
            <a:ext cx="2444750" cy="252412"/>
            <a:chOff x="440599" y="3024512"/>
            <a:chExt cx="2445425" cy="252488"/>
          </a:xfrm>
        </p:grpSpPr>
        <p:sp>
          <p:nvSpPr>
            <p:cNvPr id="2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  <p:sp>
          <p:nvSpPr>
            <p:cNvPr id="2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</p:grpSp>
      <p:grpSp>
        <p:nvGrpSpPr>
          <p:cNvPr id="24" name="Group 35"/>
          <p:cNvGrpSpPr>
            <a:grpSpLocks/>
          </p:cNvGrpSpPr>
          <p:nvPr userDrawn="1"/>
        </p:nvGrpSpPr>
        <p:grpSpPr bwMode="auto">
          <a:xfrm>
            <a:off x="450850" y="5310189"/>
            <a:ext cx="2444750" cy="252412"/>
            <a:chOff x="440599" y="3024512"/>
            <a:chExt cx="2445425" cy="252488"/>
          </a:xfrm>
        </p:grpSpPr>
        <p:sp>
          <p:nvSpPr>
            <p:cNvPr id="25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  <p:sp>
          <p:nvSpPr>
            <p:cNvPr id="27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</p:grpSp>
      <p:grpSp>
        <p:nvGrpSpPr>
          <p:cNvPr id="29" name="Group 38"/>
          <p:cNvGrpSpPr>
            <a:grpSpLocks/>
          </p:cNvGrpSpPr>
          <p:nvPr userDrawn="1"/>
        </p:nvGrpSpPr>
        <p:grpSpPr bwMode="auto">
          <a:xfrm>
            <a:off x="5784850" y="3024189"/>
            <a:ext cx="2444750" cy="252412"/>
            <a:chOff x="440599" y="3024512"/>
            <a:chExt cx="2445425" cy="252488"/>
          </a:xfrm>
        </p:grpSpPr>
        <p:sp>
          <p:nvSpPr>
            <p:cNvPr id="3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  <p:sp>
          <p:nvSpPr>
            <p:cNvPr id="33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</p:grpSp>
      <p:grpSp>
        <p:nvGrpSpPr>
          <p:cNvPr id="35" name="Group 41"/>
          <p:cNvGrpSpPr>
            <a:grpSpLocks/>
          </p:cNvGrpSpPr>
          <p:nvPr userDrawn="1"/>
        </p:nvGrpSpPr>
        <p:grpSpPr bwMode="auto">
          <a:xfrm>
            <a:off x="3194050" y="3024189"/>
            <a:ext cx="2444750" cy="252412"/>
            <a:chOff x="440599" y="3024512"/>
            <a:chExt cx="2445425" cy="252488"/>
          </a:xfrm>
        </p:grpSpPr>
        <p:sp>
          <p:nvSpPr>
            <p:cNvPr id="37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  <p:sp>
          <p:nvSpPr>
            <p:cNvPr id="39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</p:grpSp>
      <p:grpSp>
        <p:nvGrpSpPr>
          <p:cNvPr id="40" name="Group 44"/>
          <p:cNvGrpSpPr>
            <a:grpSpLocks/>
          </p:cNvGrpSpPr>
          <p:nvPr userDrawn="1"/>
        </p:nvGrpSpPr>
        <p:grpSpPr bwMode="auto">
          <a:xfrm>
            <a:off x="441325" y="3024189"/>
            <a:ext cx="2444750" cy="252412"/>
            <a:chOff x="440599" y="3024512"/>
            <a:chExt cx="2445425" cy="252488"/>
          </a:xfrm>
        </p:grpSpPr>
        <p:sp>
          <p:nvSpPr>
            <p:cNvPr id="41" name="Ellipse 98"/>
            <p:cNvSpPr/>
            <p:nvPr userDrawn="1"/>
          </p:nvSpPr>
          <p:spPr bwMode="auto">
            <a:xfrm rot="11175434" flipH="1" flipV="1">
              <a:off x="148130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  <p:sp>
          <p:nvSpPr>
            <p:cNvPr id="42" name="Ellipse 98"/>
            <p:cNvSpPr/>
            <p:nvPr userDrawn="1"/>
          </p:nvSpPr>
          <p:spPr bwMode="auto">
            <a:xfrm rot="10424566" flipV="1">
              <a:off x="440599" y="3024512"/>
              <a:ext cx="1404715" cy="252488"/>
            </a:xfrm>
            <a:prstGeom prst="ellipse">
              <a:avLst/>
            </a:prstGeom>
            <a:gradFill flip="none" rotWithShape="1">
              <a:gsLst>
                <a:gs pos="100000">
                  <a:srgbClr val="FFFFFF">
                    <a:alpha val="0"/>
                  </a:srgbClr>
                </a:gs>
                <a:gs pos="0">
                  <a:schemeClr val="tx1">
                    <a:lumMod val="40000"/>
                    <a:lumOff val="60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FFFFFF"/>
                </a:solidFill>
                <a:latin typeface="Calibri" pitchFamily="-111" charset="0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9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6"/>
          </p:nvPr>
        </p:nvSpPr>
        <p:spPr>
          <a:xfrm>
            <a:off x="32766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8"/>
          </p:nvPr>
        </p:nvSpPr>
        <p:spPr>
          <a:xfrm>
            <a:off x="5867400" y="3200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20"/>
          </p:nvPr>
        </p:nvSpPr>
        <p:spPr>
          <a:xfrm>
            <a:off x="609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3" name="Text Placeholder 10"/>
          <p:cNvSpPr>
            <a:spLocks noGrp="1"/>
          </p:cNvSpPr>
          <p:nvPr>
            <p:ph type="body" sz="quarter" idx="22"/>
          </p:nvPr>
        </p:nvSpPr>
        <p:spPr>
          <a:xfrm>
            <a:off x="3276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6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5943600" y="5486400"/>
            <a:ext cx="2133600" cy="381000"/>
          </a:xfrm>
        </p:spPr>
        <p:txBody>
          <a:bodyPr>
            <a:normAutofit/>
          </a:bodyPr>
          <a:lstStyle>
            <a:lvl1pPr algn="ctr">
              <a:buNone/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28" name="Picture Placeholder 18"/>
          <p:cNvSpPr>
            <a:spLocks noGrp="1" noChangeAspect="1"/>
          </p:cNvSpPr>
          <p:nvPr>
            <p:ph type="pic" sz="quarter" idx="13"/>
          </p:nvPr>
        </p:nvSpPr>
        <p:spPr>
          <a:xfrm>
            <a:off x="516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0" name="Picture Placeholder 18"/>
          <p:cNvSpPr>
            <a:spLocks noGrp="1" noChangeAspect="1"/>
          </p:cNvSpPr>
          <p:nvPr>
            <p:ph type="pic" sz="quarter" idx="25"/>
          </p:nvPr>
        </p:nvSpPr>
        <p:spPr>
          <a:xfrm>
            <a:off x="318379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2" name="Picture Placeholder 18"/>
          <p:cNvSpPr>
            <a:spLocks noGrp="1" noChangeAspect="1"/>
          </p:cNvSpPr>
          <p:nvPr>
            <p:ph type="pic" sz="quarter" idx="26"/>
          </p:nvPr>
        </p:nvSpPr>
        <p:spPr>
          <a:xfrm>
            <a:off x="5873649" y="1490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4" name="Picture Placeholder 18"/>
          <p:cNvSpPr>
            <a:spLocks noGrp="1" noChangeAspect="1"/>
          </p:cNvSpPr>
          <p:nvPr>
            <p:ph type="pic" sz="quarter" idx="27"/>
          </p:nvPr>
        </p:nvSpPr>
        <p:spPr>
          <a:xfrm>
            <a:off x="576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6" name="Picture Placeholder 18"/>
          <p:cNvSpPr>
            <a:spLocks noGrp="1" noChangeAspect="1"/>
          </p:cNvSpPr>
          <p:nvPr>
            <p:ph type="pic" sz="quarter" idx="28"/>
          </p:nvPr>
        </p:nvSpPr>
        <p:spPr>
          <a:xfrm>
            <a:off x="3243072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38" name="Picture Placeholder 18"/>
          <p:cNvSpPr>
            <a:spLocks noGrp="1" noChangeAspect="1"/>
          </p:cNvSpPr>
          <p:nvPr>
            <p:ph type="pic" sz="quarter" idx="29"/>
          </p:nvPr>
        </p:nvSpPr>
        <p:spPr>
          <a:xfrm>
            <a:off x="5873649" y="3776473"/>
            <a:ext cx="2164202" cy="1633728"/>
          </a:xfrm>
          <a:ln w="57150" cap="sq">
            <a:solidFill>
              <a:schemeClr val="bg1"/>
            </a:solidFill>
            <a:miter lim="800000"/>
          </a:ln>
          <a:effectLst>
            <a:outerShdw blurRad="63500" sx="99000" sy="99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</p:spTree>
    <p:extLst>
      <p:ext uri="{BB962C8B-B14F-4D97-AF65-F5344CB8AC3E}">
        <p14:creationId xmlns:p14="http://schemas.microsoft.com/office/powerpoint/2010/main" val="1458946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ortfolio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JM" dirty="0"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13"/>
          </p:nvPr>
        </p:nvSpPr>
        <p:spPr>
          <a:xfrm>
            <a:off x="5334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4"/>
          </p:nvPr>
        </p:nvSpPr>
        <p:spPr>
          <a:xfrm>
            <a:off x="32766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/>
          </a:p>
        </p:txBody>
      </p:sp>
      <p:sp>
        <p:nvSpPr>
          <p:cNvPr id="23" name="Picture Placeholder 18"/>
          <p:cNvSpPr>
            <a:spLocks noGrp="1"/>
          </p:cNvSpPr>
          <p:nvPr>
            <p:ph type="pic" sz="quarter" idx="16"/>
          </p:nvPr>
        </p:nvSpPr>
        <p:spPr>
          <a:xfrm>
            <a:off x="6019800" y="2057400"/>
            <a:ext cx="2438400" cy="3200400"/>
          </a:xfrm>
          <a:ln w="57150" cap="sq">
            <a:solidFill>
              <a:schemeClr val="bg1"/>
            </a:solidFill>
            <a:miter lim="800000"/>
          </a:ln>
          <a:effectLst>
            <a:outerShdw blurRad="50800" dist="38100" dir="2700000" sx="99000" sy="99000" algn="tl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en-JM" noProof="0" dirty="0"/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8"/>
          </p:nvPr>
        </p:nvSpPr>
        <p:spPr>
          <a:xfrm>
            <a:off x="6096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0" name="Text Placeholder 24"/>
          <p:cNvSpPr>
            <a:spLocks noGrp="1"/>
          </p:cNvSpPr>
          <p:nvPr>
            <p:ph type="body" sz="quarter" idx="19"/>
          </p:nvPr>
        </p:nvSpPr>
        <p:spPr>
          <a:xfrm>
            <a:off x="33528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1" name="Text Placeholder 24"/>
          <p:cNvSpPr>
            <a:spLocks noGrp="1"/>
          </p:cNvSpPr>
          <p:nvPr>
            <p:ph type="body" sz="quarter" idx="20"/>
          </p:nvPr>
        </p:nvSpPr>
        <p:spPr>
          <a:xfrm>
            <a:off x="6096000" y="5257800"/>
            <a:ext cx="2286000" cy="304800"/>
          </a:xfrm>
        </p:spPr>
        <p:txBody>
          <a:bodyPr>
            <a:noAutofit/>
          </a:bodyPr>
          <a:lstStyle>
            <a:lvl1pPr algn="ctr">
              <a:buNone/>
              <a:defRPr sz="1600" b="1">
                <a:solidFill>
                  <a:schemeClr val="tx1">
                    <a:lumMod val="75000"/>
                    <a:lumOff val="25000"/>
                  </a:schemeClr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06943782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90800" y="2667000"/>
            <a:ext cx="4876800" cy="762000"/>
          </a:xfrm>
        </p:spPr>
        <p:txBody>
          <a:bodyPr>
            <a:normAutofit/>
          </a:bodyPr>
          <a:lstStyle>
            <a:lvl1pPr>
              <a:buNone/>
              <a:defRPr sz="4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2590800" y="3276600"/>
            <a:ext cx="4876800" cy="533400"/>
          </a:xfrm>
        </p:spPr>
        <p:txBody>
          <a:bodyPr>
            <a:normAutofit/>
          </a:bodyPr>
          <a:lstStyle>
            <a:lvl1pPr>
              <a:buNone/>
              <a:defRPr sz="240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endParaRPr lang="en-JM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5"/>
          </p:nvPr>
        </p:nvSpPr>
        <p:spPr>
          <a:xfrm>
            <a:off x="1295400" y="2667000"/>
            <a:ext cx="1143000" cy="1143000"/>
          </a:xfrm>
          <a:prstGeom prst="ellipse">
            <a:avLst/>
          </a:prstGeom>
          <a:solidFill>
            <a:srgbClr val="2E67B1"/>
          </a:solidFill>
        </p:spPr>
        <p:txBody>
          <a:bodyPr anchor="ctr"/>
          <a:lstStyle>
            <a:lvl1pPr marL="0" indent="0" algn="ctr">
              <a:buFontTx/>
              <a:buNone/>
              <a:defRPr baseline="0">
                <a:solidFill>
                  <a:schemeClr val="bg1"/>
                </a:solidFill>
                <a:latin typeface="PT Sans Narrow" pitchFamily="34" charset="0"/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3733740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e 98"/>
          <p:cNvSpPr/>
          <p:nvPr userDrawn="1"/>
        </p:nvSpPr>
        <p:spPr bwMode="auto">
          <a:xfrm flipV="1">
            <a:off x="457200" y="5303908"/>
            <a:ext cx="4495800" cy="341533"/>
          </a:xfrm>
          <a:prstGeom prst="ellipse">
            <a:avLst/>
          </a:prstGeom>
          <a:gradFill flip="none" rotWithShape="1">
            <a:gsLst>
              <a:gs pos="100000">
                <a:srgbClr val="FFFFFF">
                  <a:alpha val="0"/>
                </a:srgbClr>
              </a:gs>
              <a:gs pos="0">
                <a:schemeClr val="tx1">
                  <a:lumMod val="40000"/>
                  <a:lumOff val="60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rgbClr val="FFFFFF"/>
              </a:solidFill>
              <a:latin typeface="Calibri" pitchFamily="-111" charset="0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JM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57200" y="1219200"/>
            <a:ext cx="8001000" cy="685800"/>
          </a:xfrm>
        </p:spPr>
        <p:txBody>
          <a:bodyPr>
            <a:noAutofit/>
          </a:bodyPr>
          <a:lstStyle>
            <a:lvl1pPr>
              <a:spcBef>
                <a:spcPts val="0"/>
              </a:spcBef>
              <a:buNone/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 algn="l">
              <a:buNone/>
              <a:defRPr sz="1600"/>
            </a:lvl5pPr>
          </a:lstStyle>
          <a:p>
            <a:pPr lvl="0"/>
            <a:endParaRPr lang="en-JM" dirty="0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609598" y="2209800"/>
            <a:ext cx="4267202" cy="3246120"/>
          </a:xfrm>
          <a:ln w="57150" cap="sq">
            <a:solidFill>
              <a:schemeClr val="bg1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rtlCol="0">
            <a:normAutofit/>
          </a:bodyPr>
          <a:lstStyle>
            <a:lvl1pPr marL="0" indent="0">
              <a:buFontTx/>
              <a:buNone/>
              <a:defRPr sz="2000"/>
            </a:lvl1pPr>
          </a:lstStyle>
          <a:p>
            <a:pPr lvl="0"/>
            <a:endParaRPr lang="en-JM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5257800" y="2286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/>
          </p:nvPr>
        </p:nvSpPr>
        <p:spPr>
          <a:xfrm>
            <a:off x="5257800" y="2743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5257800" y="32004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/>
          </p:nvPr>
        </p:nvSpPr>
        <p:spPr>
          <a:xfrm>
            <a:off x="5257800" y="36576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2"/>
          </p:nvPr>
        </p:nvSpPr>
        <p:spPr>
          <a:xfrm>
            <a:off x="5257800" y="41148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5257800" y="45720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5257800" y="5029200"/>
            <a:ext cx="3124200" cy="381000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endParaRPr lang="en-JM" dirty="0"/>
          </a:p>
        </p:txBody>
      </p:sp>
    </p:spTree>
    <p:extLst>
      <p:ext uri="{BB962C8B-B14F-4D97-AF65-F5344CB8AC3E}">
        <p14:creationId xmlns:p14="http://schemas.microsoft.com/office/powerpoint/2010/main" val="24172913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2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/>
          <p:cNvPicPr>
            <a:picLocks noChangeAspect="1"/>
          </p:cNvPicPr>
          <p:nvPr userDrawn="1"/>
        </p:nvPicPr>
        <p:blipFill>
          <a:blip r:embed="rId3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7"/>
            <a:ext cx="8229600" cy="71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/>
              <a:t>Click to edit Master title style</a:t>
            </a:r>
            <a:endParaRPr lang="en-JM" altLang="ru-RU"/>
          </a:p>
        </p:txBody>
      </p:sp>
      <p:sp>
        <p:nvSpPr>
          <p:cNvPr id="102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371602"/>
            <a:ext cx="8229600" cy="42925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/>
              <a:t>Click to edit Master text styles</a:t>
            </a:r>
          </a:p>
          <a:p>
            <a:pPr lvl="1"/>
            <a:r>
              <a:rPr lang="en-US" altLang="ru-RU" dirty="0"/>
              <a:t>Second level</a:t>
            </a:r>
          </a:p>
          <a:p>
            <a:pPr lvl="2"/>
            <a:r>
              <a:rPr lang="en-US" altLang="ru-RU" dirty="0"/>
              <a:t>Third level</a:t>
            </a:r>
          </a:p>
          <a:p>
            <a:pPr lvl="3"/>
            <a:r>
              <a:rPr lang="en-US" altLang="ru-RU" dirty="0"/>
              <a:t>Fourth level</a:t>
            </a:r>
          </a:p>
          <a:p>
            <a:pPr lvl="4"/>
            <a:r>
              <a:rPr lang="en-US" altLang="ru-RU" dirty="0"/>
              <a:t>Fifth level</a:t>
            </a:r>
            <a:endParaRPr lang="en-JM" altLang="ru-RU" dirty="0"/>
          </a:p>
        </p:txBody>
      </p:sp>
      <p:grpSp>
        <p:nvGrpSpPr>
          <p:cNvPr id="1031" name="Group 19"/>
          <p:cNvGrpSpPr>
            <a:grpSpLocks/>
          </p:cNvGrpSpPr>
          <p:nvPr userDrawn="1"/>
        </p:nvGrpSpPr>
        <p:grpSpPr bwMode="auto">
          <a:xfrm>
            <a:off x="549275" y="914400"/>
            <a:ext cx="8045450" cy="9525"/>
            <a:chOff x="548640" y="914400"/>
            <a:chExt cx="8046720" cy="9144"/>
          </a:xfrm>
        </p:grpSpPr>
        <p:cxnSp>
          <p:nvCxnSpPr>
            <p:cNvPr id="18" name="Straight Connector 17"/>
            <p:cNvCxnSpPr/>
            <p:nvPr userDrawn="1"/>
          </p:nvCxnSpPr>
          <p:spPr>
            <a:xfrm>
              <a:off x="548640" y="914400"/>
              <a:ext cx="8046720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548640" y="923544"/>
              <a:ext cx="8046720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Рисунок 2"/>
          <p:cNvPicPr>
            <a:picLocks noChangeAspect="1"/>
          </p:cNvPicPr>
          <p:nvPr userDrawn="1"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67400"/>
            <a:ext cx="91440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68" r:id="rId1"/>
    <p:sldLayoutId id="2147484451" r:id="rId2"/>
    <p:sldLayoutId id="2147484452" r:id="rId3"/>
    <p:sldLayoutId id="2147484453" r:id="rId4"/>
    <p:sldLayoutId id="2147484454" r:id="rId5"/>
    <p:sldLayoutId id="2147484455" r:id="rId6"/>
    <p:sldLayoutId id="2147484469" r:id="rId7"/>
    <p:sldLayoutId id="2147484456" r:id="rId8"/>
    <p:sldLayoutId id="2147484470" r:id="rId9"/>
    <p:sldLayoutId id="2147484457" r:id="rId10"/>
    <p:sldLayoutId id="2147484458" r:id="rId11"/>
    <p:sldLayoutId id="2147484459" r:id="rId12"/>
    <p:sldLayoutId id="2147484460" r:id="rId13"/>
    <p:sldLayoutId id="2147484471" r:id="rId14"/>
    <p:sldLayoutId id="2147484472" r:id="rId15"/>
    <p:sldLayoutId id="2147484461" r:id="rId16"/>
    <p:sldLayoutId id="2147484462" r:id="rId17"/>
    <p:sldLayoutId id="2147484473" r:id="rId18"/>
    <p:sldLayoutId id="2147484463" r:id="rId19"/>
    <p:sldLayoutId id="2147484474" r:id="rId20"/>
    <p:sldLayoutId id="2147484475" r:id="rId21"/>
    <p:sldLayoutId id="2147484476" r:id="rId22"/>
    <p:sldLayoutId id="2147484464" r:id="rId23"/>
    <p:sldLayoutId id="2147484465" r:id="rId24"/>
    <p:sldLayoutId id="2147484466" r:id="rId25"/>
    <p:sldLayoutId id="2147484477" r:id="rId26"/>
    <p:sldLayoutId id="2147484467" r:id="rId27"/>
    <p:sldLayoutId id="2147484478" r:id="rId28"/>
    <p:sldLayoutId id="2147484479" r:id="rId29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2E67B1"/>
          </a:solidFill>
          <a:latin typeface="PT Sans Narrow" pitchFamily="34" charset="0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2E67B1"/>
          </a:solidFill>
          <a:latin typeface="PT Sans Narrow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E46C0A"/>
          </a:solidFill>
          <a:latin typeface="PT Sans Narrow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ctrTitle"/>
          </p:nvPr>
        </p:nvSpPr>
        <p:spPr>
          <a:xfrm>
            <a:off x="304800" y="2819400"/>
            <a:ext cx="7391400" cy="838200"/>
          </a:xfrm>
        </p:spPr>
        <p:txBody>
          <a:bodyPr/>
          <a:lstStyle/>
          <a:p>
            <a:pPr eaLnBrk="1" hangingPunct="1">
              <a:lnSpc>
                <a:spcPts val="5000"/>
              </a:lnSpc>
            </a:pPr>
            <a:r>
              <a:rPr lang="ru-RU" altLang="ru-RU" sz="3600" b="1" dirty="0">
                <a:latin typeface="Cambria" panose="02040503050406030204" pitchFamily="18" charset="0"/>
                <a:cs typeface="Segoe UI" panose="020B0502040204020203" pitchFamily="34" charset="0"/>
              </a:rPr>
              <a:t>«Название проекта»</a:t>
            </a:r>
            <a:endParaRPr lang="en-JM" altLang="ru-RU" sz="3600" b="1" dirty="0">
              <a:latin typeface="Cambria" panose="02040503050406030204" pitchFamily="18" charset="0"/>
              <a:cs typeface="Segoe UI" panose="020B0502040204020203" pitchFamily="34" charset="0"/>
            </a:endParaRPr>
          </a:p>
        </p:txBody>
      </p:sp>
      <p:sp>
        <p:nvSpPr>
          <p:cNvPr id="16387" name="Подзаголовок 10"/>
          <p:cNvSpPr>
            <a:spLocks noGrp="1"/>
          </p:cNvSpPr>
          <p:nvPr>
            <p:ph type="subTitle" idx="1"/>
          </p:nvPr>
        </p:nvSpPr>
        <p:spPr>
          <a:xfrm>
            <a:off x="228600" y="4445000"/>
            <a:ext cx="7924800" cy="2032000"/>
          </a:xfrm>
        </p:spPr>
        <p:txBody>
          <a:bodyPr/>
          <a:lstStyle/>
          <a:p>
            <a:pPr algn="l"/>
            <a:r>
              <a:rPr lang="ru-RU" altLang="ru-RU" dirty="0">
                <a:solidFill>
                  <a:srgbClr val="404040"/>
                </a:solidFill>
                <a:latin typeface="Cambria" panose="02040503050406030204" pitchFamily="18" charset="0"/>
              </a:rPr>
              <a:t>ФИО</a:t>
            </a:r>
          </a:p>
          <a:p>
            <a:pPr algn="l"/>
            <a:r>
              <a:rPr lang="ru-RU" altLang="ru-RU" dirty="0">
                <a:solidFill>
                  <a:srgbClr val="404040"/>
                </a:solidFill>
                <a:latin typeface="Cambria" panose="02040503050406030204" pitchFamily="18" charset="0"/>
              </a:rPr>
              <a:t>студент, магистр, аспирант</a:t>
            </a:r>
          </a:p>
          <a:p>
            <a:pPr algn="l"/>
            <a:r>
              <a:rPr lang="ru-RU" altLang="ru-RU" dirty="0">
                <a:solidFill>
                  <a:srgbClr val="404040"/>
                </a:solidFill>
                <a:latin typeface="Cambria" panose="02040503050406030204" pitchFamily="18" charset="0"/>
              </a:rPr>
              <a:t>Место работы/учебы</a:t>
            </a:r>
          </a:p>
        </p:txBody>
      </p:sp>
      <p:pic>
        <p:nvPicPr>
          <p:cNvPr id="7" name="Picture 2" descr="\\192.168.0.142\Server-file\DOCUMENTS\Отдел инноваций\Гранты и премии\УМНИК\ФИНАЛ УМНИК 2016\Презентации на Финал\Круги фаси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588265" y="-221988"/>
            <a:ext cx="3333749" cy="3777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3" descr="C:\Users\Golyshev.CLEVER\Desktop\fasie_ru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98" y="285750"/>
            <a:ext cx="2172602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198439"/>
            <a:ext cx="7467600" cy="714375"/>
          </a:xfrm>
        </p:spPr>
        <p:txBody>
          <a:bodyPr/>
          <a:lstStyle/>
          <a:p>
            <a:pPr eaLnBrk="1" hangingPunct="1"/>
            <a:r>
              <a:rPr lang="ru-RU" altLang="ru-RU" sz="3600" b="1" dirty="0">
                <a:latin typeface="Cambria" panose="02040503050406030204" pitchFamily="18" charset="0"/>
              </a:rPr>
              <a:t>Разделы презентации</a:t>
            </a:r>
            <a:endParaRPr lang="en-JM" altLang="ru-RU" sz="3600" b="1" dirty="0">
              <a:latin typeface="Cambria" panose="02040503050406030204" pitchFamily="18" charset="0"/>
            </a:endParaRPr>
          </a:p>
        </p:txBody>
      </p:sp>
      <p:sp>
        <p:nvSpPr>
          <p:cNvPr id="17411" name="Content Placeholder 5"/>
          <p:cNvSpPr>
            <a:spLocks noGrp="1"/>
          </p:cNvSpPr>
          <p:nvPr>
            <p:ph sz="quarter" idx="13"/>
          </p:nvPr>
        </p:nvSpPr>
        <p:spPr>
          <a:xfrm>
            <a:off x="76200" y="1193800"/>
            <a:ext cx="8991600" cy="464820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800" b="1" dirty="0">
                <a:latin typeface="Cambria" panose="02040503050406030204" pitchFamily="18" charset="0"/>
              </a:rPr>
              <a:t>Актуальность идеи (проблематика)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800" b="1" dirty="0">
                <a:latin typeface="Cambria" panose="02040503050406030204" pitchFamily="18" charset="0"/>
              </a:rPr>
              <a:t>Предлагаемое решение (конечный продукт)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800" b="1" dirty="0">
                <a:latin typeface="Cambria" panose="02040503050406030204" pitchFamily="18" charset="0"/>
              </a:rPr>
              <a:t>Перспектива коммерциализации результата НИОКР (сферы применения и конкретный потребитель)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800" b="1" dirty="0">
                <a:latin typeface="Cambria" panose="02040503050406030204" pitchFamily="18" charset="0"/>
              </a:rPr>
              <a:t>Обоснование научной новизны проекта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800" b="1" dirty="0">
                <a:latin typeface="Cambria" panose="02040503050406030204" pitchFamily="18" charset="0"/>
              </a:rPr>
              <a:t>Техническая значимость (преимущества перед существующими аналогами)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800" b="1" dirty="0">
                <a:latin typeface="Cambria" panose="02040503050406030204" pitchFamily="18" charset="0"/>
              </a:rPr>
              <a:t>План реализации проекта 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800" b="1" dirty="0">
                <a:latin typeface="Cambria" panose="02040503050406030204" pitchFamily="18" charset="0"/>
              </a:rPr>
              <a:t>Защита прав на интеллектуальную собственность</a:t>
            </a:r>
          </a:p>
          <a:p>
            <a:pPr eaLnBrk="1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ru-RU" altLang="ru-RU" sz="1800" b="1" dirty="0">
                <a:latin typeface="Cambria" panose="02040503050406030204" pitchFamily="18" charset="0"/>
              </a:rPr>
              <a:t>Партнеры, заинтересованные организации (если имеются /планируются)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Актуальность идеи («проблематика»)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  <p:sp>
        <p:nvSpPr>
          <p:cNvPr id="18435" name="Content Placeholder 4"/>
          <p:cNvSpPr>
            <a:spLocks noGrp="1"/>
          </p:cNvSpPr>
          <p:nvPr>
            <p:ph sz="quarter" idx="13"/>
          </p:nvPr>
        </p:nvSpPr>
        <p:spPr>
          <a:xfrm>
            <a:off x="457200" y="971549"/>
            <a:ext cx="8382000" cy="1746251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Обозначьте наличие и уровень существующей проблемы, на решение которой направлена Ваша идея. Идея, сформулированная в проекте, должна иметь  значение для решения современных проблем и задач как в Республике Алтай, так и в России (мире)в целом, а также быть пригодной к защите интеллектуальной собственности (подаче заявки).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609601" y="2867662"/>
            <a:ext cx="4435475" cy="2713039"/>
          </a:xfrm>
        </p:spPr>
      </p:sp>
      <p:sp>
        <p:nvSpPr>
          <p:cNvPr id="7" name="Content Placeholder 6"/>
          <p:cNvSpPr>
            <a:spLocks noGrp="1"/>
          </p:cNvSpPr>
          <p:nvPr>
            <p:ph sz="quarter" idx="15"/>
          </p:nvPr>
        </p:nvSpPr>
        <p:spPr>
          <a:xfrm>
            <a:off x="5562600" y="3867149"/>
            <a:ext cx="2362200" cy="933451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2E67B1"/>
                </a:solidFill>
                <a:latin typeface="Cambria" pitchFamily="18" charset="0"/>
              </a:rPr>
              <a:t>Автор информации</a:t>
            </a:r>
            <a:endParaRPr lang="en-JM" dirty="0">
              <a:solidFill>
                <a:srgbClr val="2E67B1"/>
              </a:solidFill>
              <a:latin typeface="Cambria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7"/>
          </p:nvPr>
        </p:nvSpPr>
        <p:spPr>
          <a:xfrm>
            <a:off x="5562600" y="4800600"/>
            <a:ext cx="3352800" cy="533400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2E67B1"/>
                </a:solidFill>
                <a:latin typeface="Cambria" pitchFamily="18" charset="0"/>
              </a:rPr>
              <a:t>Веб-сайт источника информации</a:t>
            </a:r>
            <a:endParaRPr lang="en-JM" dirty="0">
              <a:solidFill>
                <a:srgbClr val="2E67B1"/>
              </a:solidFill>
              <a:latin typeface="Cambria" pitchFamily="18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JM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562600" y="2914651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562600" y="3867151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562600" y="4819651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Content Placeholder 6"/>
          <p:cNvSpPr>
            <a:spLocks noGrp="1"/>
          </p:cNvSpPr>
          <p:nvPr>
            <p:ph sz="quarter" idx="15"/>
          </p:nvPr>
        </p:nvSpPr>
        <p:spPr>
          <a:xfrm>
            <a:off x="5562600" y="2921000"/>
            <a:ext cx="2362200" cy="933451"/>
          </a:xfrm>
        </p:spPr>
        <p:txBody>
          <a:bodyPr rtlCol="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2E67B1"/>
                </a:solidFill>
                <a:latin typeface="Cambria" pitchFamily="18" charset="0"/>
              </a:rPr>
              <a:t>Описание</a:t>
            </a:r>
            <a:endParaRPr lang="en-JM" dirty="0">
              <a:solidFill>
                <a:srgbClr val="2E67B1"/>
              </a:solidFill>
              <a:latin typeface="Cambria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 idx="4294967295"/>
          </p:nvPr>
        </p:nvSpPr>
        <p:spPr>
          <a:xfrm>
            <a:off x="457200" y="304802"/>
            <a:ext cx="8229600" cy="714375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Предлагаемое решение (конечный продукт)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  <p:sp>
        <p:nvSpPr>
          <p:cNvPr id="19459" name="Content Placeholder 2"/>
          <p:cNvSpPr>
            <a:spLocks noGrp="1"/>
          </p:cNvSpPr>
          <p:nvPr>
            <p:ph idx="4294967295"/>
          </p:nvPr>
        </p:nvSpPr>
        <p:spPr>
          <a:xfrm>
            <a:off x="470065" y="960437"/>
            <a:ext cx="8229600" cy="1554163"/>
          </a:xfrm>
        </p:spPr>
        <p:txBody>
          <a:bodyPr/>
          <a:lstStyle/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altLang="ru-RU" sz="1600" b="1" dirty="0">
                <a:solidFill>
                  <a:schemeClr val="tx1"/>
                </a:solidFill>
                <a:latin typeface="Cambria" panose="02040503050406030204" pitchFamily="18" charset="0"/>
              </a:rPr>
              <a:t>Дайте информацию по продукту, который Вы будете создавать и реализовывать. Используйте фотографии продукта и/или схемы, поясняющие ключевые инновационные моменты продукта.  Если есть возможность, во время выступления покажите лабораторный образец или макет.</a:t>
            </a:r>
          </a:p>
        </p:txBody>
      </p:sp>
      <p:pic>
        <p:nvPicPr>
          <p:cNvPr id="19461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88" y="2811464"/>
            <a:ext cx="3973513" cy="285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Прямоугольник 1"/>
          <p:cNvSpPr>
            <a:spLocks noChangeArrowheads="1"/>
          </p:cNvSpPr>
          <p:nvPr/>
        </p:nvSpPr>
        <p:spPr bwMode="auto">
          <a:xfrm>
            <a:off x="678113" y="2977595"/>
            <a:ext cx="109036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2E67B1"/>
                </a:solidFill>
                <a:latin typeface="Cambria" panose="02040503050406030204" pitchFamily="18" charset="0"/>
              </a:rPr>
              <a:t>Описание</a:t>
            </a:r>
            <a:endParaRPr lang="en-JM" altLang="ru-RU" sz="1600" dirty="0">
              <a:solidFill>
                <a:srgbClr val="2E67B1"/>
              </a:solidFill>
              <a:latin typeface="Cambria" panose="02040503050406030204" pitchFamily="18" charset="0"/>
            </a:endParaRPr>
          </a:p>
        </p:txBody>
      </p:sp>
      <p:sp>
        <p:nvSpPr>
          <p:cNvPr id="7" name="Rectangle 16"/>
          <p:cNvSpPr/>
          <p:nvPr/>
        </p:nvSpPr>
        <p:spPr>
          <a:xfrm>
            <a:off x="609600" y="3022600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78971" y="304802"/>
            <a:ext cx="8229600" cy="714375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ru-RU" altLang="ru-RU" sz="2400" b="1" dirty="0">
                <a:latin typeface="Cambria" panose="02040503050406030204" pitchFamily="18" charset="0"/>
              </a:rPr>
              <a:t>Перспектива коммерциализации результата НИОКР 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  <p:sp>
        <p:nvSpPr>
          <p:cNvPr id="21507" name="Content Placeholder 4"/>
          <p:cNvSpPr>
            <a:spLocks noGrp="1"/>
          </p:cNvSpPr>
          <p:nvPr>
            <p:ph sz="quarter" idx="13"/>
          </p:nvPr>
        </p:nvSpPr>
        <p:spPr>
          <a:xfrm>
            <a:off x="491836" y="1019176"/>
            <a:ext cx="8118764" cy="2714624"/>
          </a:xfrm>
        </p:spPr>
        <p:txBody>
          <a:bodyPr/>
          <a:lstStyle/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Понимание размеров целевого рынка в России (если целимся в него) и мирового (если есть внешний прицел). </a:t>
            </a: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Портрет потенциального потребителя, сколько он платит за аналоги сейчас или сколько теряет, не решая проблему.</a:t>
            </a:r>
          </a:p>
          <a:p>
            <a:pPr marL="0" indent="0" eaLnBrk="1" hangingPunct="1">
              <a:lnSpc>
                <a:spcPct val="130000"/>
              </a:lnSpc>
              <a:spcBef>
                <a:spcPts val="0"/>
              </a:spcBef>
              <a:defRPr/>
            </a:pPr>
            <a:r>
              <a:rPr 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Оценка размера рынка (TAM, SAM, SOM) с соответствующей диаграммой,  указанием источника приведенной информации.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Content Placeholder 4"/>
          <p:cNvSpPr>
            <a:spLocks noGrp="1"/>
          </p:cNvSpPr>
          <p:nvPr>
            <p:ph sz="quarter" idx="13"/>
          </p:nvPr>
        </p:nvSpPr>
        <p:spPr>
          <a:xfrm>
            <a:off x="485776" y="990600"/>
            <a:ext cx="8124825" cy="1320800"/>
          </a:xfrm>
        </p:spPr>
        <p:txBody>
          <a:bodyPr/>
          <a:lstStyle/>
          <a:p>
            <a:pPr marL="0" indent="0" eaLnBrk="1" hangingPunct="1">
              <a:lnSpc>
                <a:spcPct val="130000"/>
              </a:lnSpc>
              <a:spcBef>
                <a:spcPts val="0"/>
              </a:spcBef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Опишите планируемую бизнес-модель (как на указанном рынке идея будет монетизироваться). Охарактеризуйте наличие рисков (в том числе коммерциализации) всего проекта и мер их снижения.</a:t>
            </a:r>
            <a:endParaRPr lang="ru-RU" altLang="ru-RU" b="1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78971" y="304802"/>
            <a:ext cx="8229600" cy="714375"/>
          </a:xfrm>
        </p:spPr>
        <p:txBody>
          <a:bodyPr/>
          <a:lstStyle/>
          <a:p>
            <a:pPr eaLnBrk="1" hangingPunct="1">
              <a:spcAft>
                <a:spcPts val="600"/>
              </a:spcAft>
            </a:pPr>
            <a:r>
              <a:rPr lang="ru-RU" altLang="ru-RU" sz="2400" b="1" dirty="0">
                <a:latin typeface="Cambria" panose="02040503050406030204" pitchFamily="18" charset="0"/>
              </a:rPr>
              <a:t>Перспектива коммерциализации результата НИОКР 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>
          <a:xfrm>
            <a:off x="533400" y="279400"/>
            <a:ext cx="7859712" cy="715963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Обоснование научной новизны проекта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  <p:sp>
        <p:nvSpPr>
          <p:cNvPr id="26627" name="Content Placeholder 4"/>
          <p:cNvSpPr>
            <a:spLocks noGrp="1"/>
          </p:cNvSpPr>
          <p:nvPr>
            <p:ph sz="quarter" idx="13"/>
          </p:nvPr>
        </p:nvSpPr>
        <p:spPr>
          <a:xfrm>
            <a:off x="473075" y="990600"/>
            <a:ext cx="8137525" cy="1625600"/>
          </a:xfrm>
        </p:spPr>
        <p:txBody>
          <a:bodyPr/>
          <a:lstStyle/>
          <a:p>
            <a:pPr marL="0" indent="0" eaLnBrk="1" hangingPunct="1">
              <a:lnSpc>
                <a:spcPct val="130000"/>
              </a:lnSpc>
              <a:spcBef>
                <a:spcPts val="0"/>
              </a:spcBef>
            </a:pPr>
            <a:r>
              <a:rPr lang="ru-RU" altLang="ru-RU" b="1" dirty="0">
                <a:solidFill>
                  <a:schemeClr val="tx1"/>
                </a:solidFill>
                <a:latin typeface="Cambria" panose="02040503050406030204" pitchFamily="18" charset="0"/>
              </a:rPr>
              <a:t>Отразите научные исследования, в результате которых возникла идея, а также условия, необходимые для ее реализации. Что нового в научной составляющей Вы предлагаете по сравнению с тем, что есть в науке, технике и технологии сейчас?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800601" y="2925763"/>
            <a:ext cx="3749675" cy="2636837"/>
          </a:xfrm>
        </p:spPr>
      </p:sp>
      <p:sp>
        <p:nvSpPr>
          <p:cNvPr id="26630" name="Прямоугольник 1"/>
          <p:cNvSpPr>
            <a:spLocks noChangeArrowheads="1"/>
          </p:cNvSpPr>
          <p:nvPr/>
        </p:nvSpPr>
        <p:spPr bwMode="auto">
          <a:xfrm>
            <a:off x="979488" y="2930605"/>
            <a:ext cx="3429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2E67B1"/>
                </a:solidFill>
                <a:latin typeface="Cambria" panose="02040503050406030204" pitchFamily="18" charset="0"/>
              </a:rPr>
              <a:t>При оформлении данного слайда используйте иллюстрации (схемы, формулы)</a:t>
            </a:r>
          </a:p>
        </p:txBody>
      </p:sp>
      <p:sp>
        <p:nvSpPr>
          <p:cNvPr id="7" name="Rectangle 16"/>
          <p:cNvSpPr/>
          <p:nvPr/>
        </p:nvSpPr>
        <p:spPr>
          <a:xfrm>
            <a:off x="685800" y="3083004"/>
            <a:ext cx="46038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57200" y="598489"/>
            <a:ext cx="8229600" cy="468313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Техническая значимость</a:t>
            </a:r>
            <a:br>
              <a:rPr lang="ru-RU" altLang="ru-RU" sz="2000" b="1" dirty="0">
                <a:latin typeface="Cambria" panose="02040503050406030204" pitchFamily="18" charset="0"/>
              </a:rPr>
            </a:br>
            <a:endParaRPr lang="en-JM" altLang="ru-RU" sz="2000" b="1" dirty="0">
              <a:latin typeface="Cambria" panose="02040503050406030204" pitchFamily="18" charset="0"/>
            </a:endParaRP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6386640"/>
              </p:ext>
            </p:extLst>
          </p:nvPr>
        </p:nvGraphicFramePr>
        <p:xfrm>
          <a:off x="641352" y="1092201"/>
          <a:ext cx="7859713" cy="31466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656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57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457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13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002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64672">
                <a:tc>
                  <a:txBody>
                    <a:bodyPr/>
                    <a:lstStyle/>
                    <a:p>
                      <a:r>
                        <a:rPr lang="ru-RU" sz="1500" dirty="0"/>
                        <a:t>Название </a:t>
                      </a:r>
                      <a:endParaRPr lang="en-JM" sz="1500" dirty="0">
                        <a:solidFill>
                          <a:schemeClr val="tx1"/>
                        </a:solidFill>
                        <a:latin typeface="Cambria" pitchFamily="18" charset="0"/>
                      </a:endParaRPr>
                    </a:p>
                  </a:txBody>
                  <a:tcPr marL="91433" marR="91433" marT="47679" marB="4767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500" kern="1200" dirty="0"/>
                        <a:t>Показатель1</a:t>
                      </a:r>
                      <a:endParaRPr lang="en-JM" sz="1500" b="1" kern="1200" dirty="0">
                        <a:solidFill>
                          <a:schemeClr val="lt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500" kern="1200" dirty="0"/>
                        <a:t>Показатель 2</a:t>
                      </a:r>
                      <a:endParaRPr lang="en-JM" sz="1500" b="1" kern="1200" dirty="0">
                        <a:solidFill>
                          <a:schemeClr val="lt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500" kern="1200" dirty="0"/>
                        <a:t>Показатель</a:t>
                      </a:r>
                      <a:r>
                        <a:rPr lang="ru-RU" sz="1500" kern="1200" baseline="0" dirty="0"/>
                        <a:t> 3</a:t>
                      </a:r>
                      <a:endParaRPr lang="en-JM" sz="1500" b="1" kern="1200" dirty="0">
                        <a:solidFill>
                          <a:schemeClr val="lt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500" kern="1200" dirty="0"/>
                        <a:t>Показатель 4</a:t>
                      </a:r>
                      <a:endParaRPr lang="en-JM" sz="1500" b="1" kern="1200" dirty="0">
                        <a:solidFill>
                          <a:schemeClr val="lt1"/>
                        </a:solidFill>
                        <a:latin typeface="Cambria" pitchFamily="18" charset="0"/>
                        <a:ea typeface="+mn-ea"/>
                        <a:cs typeface="+mn-cs"/>
                      </a:endParaRPr>
                    </a:p>
                  </a:txBody>
                  <a:tcPr marL="91433" marR="91433" marT="47679" marB="4767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4672">
                <a:tc>
                  <a:txBody>
                    <a:bodyPr/>
                    <a:lstStyle/>
                    <a:p>
                      <a:r>
                        <a:rPr lang="ru-RU" sz="1900" dirty="0"/>
                        <a:t>Ваш продукт</a:t>
                      </a: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endParaRPr lang="en-JM" sz="1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4672">
                <a:tc>
                  <a:txBody>
                    <a:bodyPr/>
                    <a:lstStyle/>
                    <a:p>
                      <a:r>
                        <a:rPr lang="en-JM" sz="1900" baseline="0" dirty="0"/>
                        <a:t>Name</a:t>
                      </a:r>
                      <a:r>
                        <a:rPr lang="ru-RU" sz="1900" baseline="0" dirty="0"/>
                        <a:t> 1</a:t>
                      </a:r>
                      <a:endParaRPr lang="en-JM" sz="1900" baseline="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endParaRPr lang="en-JM" sz="1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4672">
                <a:tc>
                  <a:txBody>
                    <a:bodyPr/>
                    <a:lstStyle/>
                    <a:p>
                      <a:r>
                        <a:rPr lang="en-JM" sz="1900" baseline="0" dirty="0"/>
                        <a:t>Name</a:t>
                      </a:r>
                      <a:r>
                        <a:rPr lang="ru-RU" sz="1900" baseline="0" dirty="0"/>
                        <a:t> 2</a:t>
                      </a:r>
                      <a:endParaRPr lang="en-JM" sz="1900" baseline="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4672">
                <a:tc>
                  <a:txBody>
                    <a:bodyPr/>
                    <a:lstStyle/>
                    <a:p>
                      <a:r>
                        <a:rPr lang="en-JM" sz="1900" baseline="0" dirty="0"/>
                        <a:t>Name</a:t>
                      </a:r>
                      <a:r>
                        <a:rPr lang="ru-RU" sz="1900" baseline="0" dirty="0"/>
                        <a:t> 3</a:t>
                      </a:r>
                      <a:endParaRPr lang="en-JM" sz="1900" baseline="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/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35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JM" sz="1900" baseline="0" dirty="0"/>
                        <a:t>Name</a:t>
                      </a:r>
                      <a:r>
                        <a:rPr lang="ru-RU" sz="1900" baseline="0" dirty="0"/>
                        <a:t> 4</a:t>
                      </a:r>
                      <a:endParaRPr lang="en-JM" sz="1900" baseline="0" dirty="0"/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91433" marR="91433" marT="47679" marB="47679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JM" sz="19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marL="91433" marR="91433" marT="47679" marB="47679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566738" y="4391561"/>
            <a:ext cx="79248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buClr>
                <a:srgbClr val="E6007A"/>
              </a:buClr>
              <a:defRPr/>
            </a:pPr>
            <a:r>
              <a:rPr lang="ru-RU" sz="1600" b="1" dirty="0">
                <a:latin typeface="Cambria" pitchFamily="18" charset="0"/>
                <a:cs typeface="+mn-cs"/>
              </a:rPr>
              <a:t>Представьте сравнительный анализ Вашего продукта с существующими аналогичными способами, методами и путями решения проблемы на сегодняшний день; обозначьте Ваши преимущества и недостатки; отметьте,  в чем проявляется решающее влияние Вашей идеи на современную технику и технологии.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77838" y="274637"/>
            <a:ext cx="7859712" cy="715963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Научно-технический задел исполнителей проекта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  <p:sp>
        <p:nvSpPr>
          <p:cNvPr id="22531" name="Content Placeholder 4"/>
          <p:cNvSpPr>
            <a:spLocks noGrp="1"/>
          </p:cNvSpPr>
          <p:nvPr>
            <p:ph sz="quarter" idx="13"/>
          </p:nvPr>
        </p:nvSpPr>
        <p:spPr>
          <a:xfrm>
            <a:off x="477840" y="889000"/>
            <a:ext cx="8404225" cy="2133601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</a:pPr>
            <a:r>
              <a:rPr lang="ru-RU" altLang="ru-RU" sz="1400" b="1" dirty="0">
                <a:solidFill>
                  <a:schemeClr val="tx1"/>
                </a:solidFill>
                <a:latin typeface="Cambria" panose="02040503050406030204" pitchFamily="18" charset="0"/>
              </a:rPr>
              <a:t>Поясните, что уже сделано на сегодняшний день. Есть ли прототип, опытный образец, научно-техническая документация. Поясните, имеете ли Вы доступ к оборудованию для проведения НИОКР, экспериментальную базу для проведения испытаний. Какие  объекты интеллектуальной собственности имеются на сегодняшний день, которые можно «использовать» в процессе реализации проекта. Что мешает продолжить работу, и как программа «УМНИК» может «помочь». Опишите научно-технический потенциал авторов проекта. Опишите ваш опыт работ по выполнению НИОКР и управлению проектами.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4953000" y="3124201"/>
            <a:ext cx="3636964" cy="2433639"/>
          </a:xfrm>
        </p:spPr>
      </p:sp>
      <p:sp>
        <p:nvSpPr>
          <p:cNvPr id="22534" name="Прямоугольник 1"/>
          <p:cNvSpPr>
            <a:spLocks noChangeArrowheads="1"/>
          </p:cNvSpPr>
          <p:nvPr/>
        </p:nvSpPr>
        <p:spPr bwMode="auto">
          <a:xfrm>
            <a:off x="944563" y="3641805"/>
            <a:ext cx="3429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solidFill>
                  <a:srgbClr val="2E67B1"/>
                </a:solidFill>
                <a:latin typeface="Cambria" panose="02040503050406030204" pitchFamily="18" charset="0"/>
              </a:rPr>
              <a:t>При оформлении данного слайда используйте иллюстрации (схемы, формулы)</a:t>
            </a:r>
          </a:p>
        </p:txBody>
      </p:sp>
      <p:sp>
        <p:nvSpPr>
          <p:cNvPr id="7" name="Rectangle 16"/>
          <p:cNvSpPr/>
          <p:nvPr/>
        </p:nvSpPr>
        <p:spPr>
          <a:xfrm>
            <a:off x="715965" y="3781504"/>
            <a:ext cx="46037" cy="381000"/>
          </a:xfrm>
          <a:prstGeom prst="rect">
            <a:avLst/>
          </a:prstGeom>
          <a:solidFill>
            <a:srgbClr val="2E67B1"/>
          </a:solidFill>
          <a:ln>
            <a:solidFill>
              <a:srgbClr val="2E67B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>
              <a:solidFill>
                <a:schemeClr val="accent5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План реализации 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0" y="990600"/>
            <a:ext cx="14605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JM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cs typeface="+mn-cs"/>
              </a:rPr>
              <a:t>20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cs typeface="+mn-cs"/>
              </a:rPr>
              <a:t>…</a:t>
            </a:r>
            <a:endParaRPr lang="en-JM" sz="1600" b="1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3557" name="Group 27"/>
          <p:cNvGrpSpPr>
            <a:grpSpLocks/>
          </p:cNvGrpSpPr>
          <p:nvPr/>
        </p:nvGrpSpPr>
        <p:grpSpPr bwMode="auto">
          <a:xfrm>
            <a:off x="565150" y="1430339"/>
            <a:ext cx="1765300" cy="685800"/>
            <a:chOff x="533400" y="1752599"/>
            <a:chExt cx="1764792" cy="685801"/>
          </a:xfrm>
        </p:grpSpPr>
        <p:sp>
          <p:nvSpPr>
            <p:cNvPr id="5" name="Rectangle 4"/>
            <p:cNvSpPr/>
            <p:nvPr/>
          </p:nvSpPr>
          <p:spPr>
            <a:xfrm>
              <a:off x="533400" y="1752599"/>
              <a:ext cx="1764792" cy="96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 sz="1600" b="1" dirty="0">
                <a:solidFill>
                  <a:srgbClr val="2E67B1"/>
                </a:solidFill>
                <a:latin typeface="PT Sans Narrow" pitchFamily="34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533400" y="1828799"/>
              <a:ext cx="1752096" cy="6096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rgbClr val="2E67B1"/>
                  </a:solidFill>
                </a:rPr>
                <a:t>Название этапа</a:t>
              </a:r>
              <a:endParaRPr lang="en-JM" sz="1600" b="1" dirty="0">
                <a:solidFill>
                  <a:srgbClr val="2E67B1"/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654300" y="990600"/>
            <a:ext cx="14605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JM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20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…</a:t>
            </a:r>
            <a:endParaRPr lang="en-JM" sz="1600" b="1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3559" name="Group 28"/>
          <p:cNvGrpSpPr>
            <a:grpSpLocks/>
          </p:cNvGrpSpPr>
          <p:nvPr/>
        </p:nvGrpSpPr>
        <p:grpSpPr bwMode="auto">
          <a:xfrm>
            <a:off x="2667002" y="1430339"/>
            <a:ext cx="1755775" cy="685800"/>
            <a:chOff x="2667000" y="1752599"/>
            <a:chExt cx="1755648" cy="685801"/>
          </a:xfrm>
        </p:grpSpPr>
        <p:sp>
          <p:nvSpPr>
            <p:cNvPr id="8" name="Rectangle 7"/>
            <p:cNvSpPr/>
            <p:nvPr/>
          </p:nvSpPr>
          <p:spPr>
            <a:xfrm>
              <a:off x="2667000" y="1752599"/>
              <a:ext cx="1755648" cy="96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 sz="1600" b="1" dirty="0">
                <a:solidFill>
                  <a:srgbClr val="2E67B1"/>
                </a:solidFill>
                <a:latin typeface="PT Sans Narrow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667000" y="1828799"/>
              <a:ext cx="1752473" cy="6096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rgbClr val="2E67B1"/>
                  </a:solidFill>
                </a:rPr>
                <a:t>Название этапа</a:t>
              </a:r>
              <a:endParaRPr lang="en-JM" sz="1600" b="1" dirty="0">
                <a:solidFill>
                  <a:srgbClr val="2E67B1"/>
                </a:solidFill>
              </a:endParaRPr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787900" y="990600"/>
            <a:ext cx="14605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JM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20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…</a:t>
            </a:r>
            <a:endParaRPr lang="en-JM" sz="1600" b="1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3561" name="Group 29"/>
          <p:cNvGrpSpPr>
            <a:grpSpLocks/>
          </p:cNvGrpSpPr>
          <p:nvPr/>
        </p:nvGrpSpPr>
        <p:grpSpPr bwMode="auto">
          <a:xfrm>
            <a:off x="4800600" y="1422400"/>
            <a:ext cx="1765300" cy="685800"/>
            <a:chOff x="4800600" y="1752599"/>
            <a:chExt cx="1764792" cy="685801"/>
          </a:xfrm>
        </p:grpSpPr>
        <p:sp>
          <p:nvSpPr>
            <p:cNvPr id="11" name="Rectangle 10"/>
            <p:cNvSpPr/>
            <p:nvPr/>
          </p:nvSpPr>
          <p:spPr>
            <a:xfrm>
              <a:off x="4800600" y="1752599"/>
              <a:ext cx="1764792" cy="96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 sz="1600" b="1" dirty="0">
                <a:solidFill>
                  <a:srgbClr val="2E67B1"/>
                </a:solidFill>
                <a:latin typeface="PT Sans Narrow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800600" y="1828799"/>
              <a:ext cx="1752096" cy="6096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rgbClr val="2E67B1"/>
                  </a:solidFill>
                </a:rPr>
                <a:t>Название этапа</a:t>
              </a:r>
              <a:endParaRPr lang="en-JM" sz="1600" b="1" dirty="0">
                <a:solidFill>
                  <a:srgbClr val="2E67B1"/>
                </a:solidFill>
              </a:endParaRP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845300" y="990600"/>
            <a:ext cx="14605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JM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20</a:t>
            </a: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…</a:t>
            </a:r>
            <a:endParaRPr lang="en-JM" sz="1600" b="1" dirty="0">
              <a:solidFill>
                <a:schemeClr val="tx1">
                  <a:lumMod val="95000"/>
                  <a:lumOff val="5000"/>
                </a:schemeClr>
              </a:solidFill>
              <a:latin typeface="Cambria" pitchFamily="18" charset="0"/>
              <a:cs typeface="+mn-cs"/>
            </a:endParaRPr>
          </a:p>
        </p:txBody>
      </p:sp>
      <p:grpSp>
        <p:nvGrpSpPr>
          <p:cNvPr id="23563" name="Group 30"/>
          <p:cNvGrpSpPr>
            <a:grpSpLocks/>
          </p:cNvGrpSpPr>
          <p:nvPr/>
        </p:nvGrpSpPr>
        <p:grpSpPr bwMode="auto">
          <a:xfrm>
            <a:off x="6858000" y="1422400"/>
            <a:ext cx="1765300" cy="685800"/>
            <a:chOff x="6858000" y="1752599"/>
            <a:chExt cx="1764792" cy="685801"/>
          </a:xfrm>
        </p:grpSpPr>
        <p:sp>
          <p:nvSpPr>
            <p:cNvPr id="14" name="Rectangle 13"/>
            <p:cNvSpPr/>
            <p:nvPr/>
          </p:nvSpPr>
          <p:spPr>
            <a:xfrm>
              <a:off x="6858000" y="1752599"/>
              <a:ext cx="1764792" cy="96837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JM" sz="1600" b="1" dirty="0">
                <a:solidFill>
                  <a:srgbClr val="2E67B1"/>
                </a:solidFill>
                <a:latin typeface="PT Sans Narrow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858000" y="1828799"/>
              <a:ext cx="1752096" cy="60960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b="1" dirty="0">
                  <a:solidFill>
                    <a:srgbClr val="2E67B1"/>
                  </a:solidFill>
                </a:rPr>
                <a:t>Название этапа</a:t>
              </a:r>
              <a:endParaRPr lang="en-JM" sz="1600" b="1" dirty="0">
                <a:solidFill>
                  <a:srgbClr val="2E67B1"/>
                </a:solidFill>
              </a:endParaRP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2590800" y="2268540"/>
            <a:ext cx="19812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rPr>
              <a:t>Подробное описание этапа </a:t>
            </a:r>
            <a:endParaRPr lang="en-JM" sz="14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24400" y="2268540"/>
            <a:ext cx="1981200" cy="73866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rPr>
              <a:t>Подробное описание этапа </a:t>
            </a:r>
            <a:endParaRPr lang="en-JM" sz="14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JM" sz="14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81800" y="2268540"/>
            <a:ext cx="19812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  <a:cs typeface="+mn-cs"/>
              </a:rPr>
              <a:t>Подробное описание этапа </a:t>
            </a:r>
            <a:endParaRPr lang="en-JM" sz="14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57200" y="2268540"/>
            <a:ext cx="1981200" cy="5232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Cambria" pitchFamily="18" charset="0"/>
              </a:rPr>
              <a:t>Подробное описание этапа </a:t>
            </a:r>
            <a:endParaRPr lang="en-JM" sz="14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</a:endParaRPr>
          </a:p>
        </p:txBody>
      </p:sp>
      <p:sp>
        <p:nvSpPr>
          <p:cNvPr id="24592" name="Content Placeholder 4"/>
          <p:cNvSpPr txBox="1">
            <a:spLocks/>
          </p:cNvSpPr>
          <p:nvPr/>
        </p:nvSpPr>
        <p:spPr bwMode="auto">
          <a:xfrm rot="10800000" flipV="1">
            <a:off x="520700" y="3011809"/>
            <a:ext cx="8534400" cy="295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altLang="ru-RU" sz="1400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Представьте план реализации идеи в конечный продукт, т.е. от начальной стадии (идеи) до готового продукта (работоспособной технологии) с указанием временных и </a:t>
            </a:r>
            <a:r>
              <a:rPr lang="ru-RU" altLang="ru-RU" sz="1400" b="1" u="sng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финансовых затрат</a:t>
            </a:r>
            <a:r>
              <a:rPr lang="ru-RU" altLang="ru-RU" sz="1400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. Кратко обозначьте направление использования инвестиций. Изложите план проекта на 2 года Опишите основные мероприятия проекта. Если имеется возможность финансирования вашего проекта из иных (государственных, частных) источников – укажите их.</a:t>
            </a:r>
            <a:endParaRPr lang="ru-RU" altLang="ru-RU" sz="1400" b="1" dirty="0"/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ru-RU" altLang="ru-RU" sz="1400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Если стоимость реализации проекта </a:t>
            </a:r>
            <a:r>
              <a:rPr lang="ru-RU" altLang="ru-RU" sz="1400" b="1" u="sng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превосходит сумму гранта</a:t>
            </a:r>
            <a:r>
              <a:rPr lang="ru-RU" altLang="ru-RU" sz="1400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, поясните, откуда придет дополнительное финансирование?</a:t>
            </a:r>
          </a:p>
          <a:p>
            <a:pPr marL="0" indent="0" eaLnBrk="1" hangingPunct="1">
              <a:lnSpc>
                <a:spcPct val="120000"/>
              </a:lnSpc>
              <a:spcBef>
                <a:spcPts val="0"/>
              </a:spcBef>
              <a:buNone/>
              <a:defRPr/>
            </a:pPr>
            <a:r>
              <a:rPr lang="ru-RU" altLang="ru-RU" sz="1400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Какое оборудование и экспериментальная база необходимы для НИР? Есть ли они?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715963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Результаты проекта по этапам</a:t>
            </a:r>
            <a:endParaRPr lang="en-JM" altLang="ru-RU" sz="2400" b="1" dirty="0">
              <a:latin typeface="Cambria" panose="02040503050406030204" pitchFamily="18" charset="0"/>
            </a:endParaRPr>
          </a:p>
        </p:txBody>
      </p:sp>
      <p:sp>
        <p:nvSpPr>
          <p:cNvPr id="4" name="Рисунок 3"/>
          <p:cNvSpPr>
            <a:spLocks noGrp="1"/>
          </p:cNvSpPr>
          <p:nvPr>
            <p:ph type="pic" sz="quarter" idx="13"/>
          </p:nvPr>
        </p:nvSpPr>
        <p:spPr>
          <a:xfrm>
            <a:off x="533400" y="2336800"/>
            <a:ext cx="1716088" cy="1295400"/>
          </a:xfrm>
        </p:spPr>
      </p:sp>
      <p:sp>
        <p:nvSpPr>
          <p:cNvPr id="5" name="Рисунок 4"/>
          <p:cNvSpPr>
            <a:spLocks noGrp="1"/>
          </p:cNvSpPr>
          <p:nvPr>
            <p:ph type="pic" sz="quarter" idx="16"/>
          </p:nvPr>
        </p:nvSpPr>
        <p:spPr>
          <a:xfrm>
            <a:off x="2667000" y="2336800"/>
            <a:ext cx="1716088" cy="1295400"/>
          </a:xfrm>
        </p:spPr>
      </p:sp>
      <p:sp>
        <p:nvSpPr>
          <p:cNvPr id="6" name="Рисунок 5"/>
          <p:cNvSpPr>
            <a:spLocks noGrp="1"/>
          </p:cNvSpPr>
          <p:nvPr>
            <p:ph type="pic" sz="quarter" idx="17"/>
          </p:nvPr>
        </p:nvSpPr>
        <p:spPr>
          <a:xfrm>
            <a:off x="4800600" y="2336800"/>
            <a:ext cx="1716088" cy="1295400"/>
          </a:xfrm>
        </p:spPr>
      </p:sp>
      <p:sp>
        <p:nvSpPr>
          <p:cNvPr id="7" name="Рисунок 6"/>
          <p:cNvSpPr>
            <a:spLocks noGrp="1"/>
          </p:cNvSpPr>
          <p:nvPr>
            <p:ph type="pic" sz="quarter" idx="21"/>
          </p:nvPr>
        </p:nvSpPr>
        <p:spPr>
          <a:xfrm>
            <a:off x="6934200" y="2336800"/>
            <a:ext cx="1716088" cy="1295400"/>
          </a:xfrm>
        </p:spPr>
      </p:sp>
      <p:sp>
        <p:nvSpPr>
          <p:cNvPr id="24583" name="Text Placeholder 9"/>
          <p:cNvSpPr>
            <a:spLocks noGrp="1"/>
          </p:cNvSpPr>
          <p:nvPr>
            <p:ph type="body" sz="quarter" idx="23"/>
          </p:nvPr>
        </p:nvSpPr>
        <p:spPr>
          <a:xfrm>
            <a:off x="4876800" y="4749800"/>
            <a:ext cx="1836738" cy="20574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 sz="1100" dirty="0"/>
              <a:t>Информация об объекте ИС и сроках получения</a:t>
            </a:r>
          </a:p>
        </p:txBody>
      </p:sp>
      <p:sp>
        <p:nvSpPr>
          <p:cNvPr id="24584" name="Text Placeholder 10"/>
          <p:cNvSpPr>
            <a:spLocks noGrp="1"/>
          </p:cNvSpPr>
          <p:nvPr>
            <p:ph type="body" sz="quarter" idx="24"/>
          </p:nvPr>
        </p:nvSpPr>
        <p:spPr>
          <a:xfrm>
            <a:off x="7041198" y="4800600"/>
            <a:ext cx="1744663" cy="20574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 sz="1100" dirty="0"/>
              <a:t>Информация</a:t>
            </a:r>
          </a:p>
        </p:txBody>
      </p:sp>
      <p:sp>
        <p:nvSpPr>
          <p:cNvPr id="24585" name="Text Placeholder 11"/>
          <p:cNvSpPr>
            <a:spLocks noGrp="1"/>
          </p:cNvSpPr>
          <p:nvPr>
            <p:ph type="body" sz="quarter" idx="25"/>
          </p:nvPr>
        </p:nvSpPr>
        <p:spPr>
          <a:xfrm>
            <a:off x="609600" y="4659933"/>
            <a:ext cx="1820862" cy="1207468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 sz="1100" dirty="0"/>
              <a:t>Информация</a:t>
            </a:r>
          </a:p>
        </p:txBody>
      </p:sp>
      <p:sp>
        <p:nvSpPr>
          <p:cNvPr id="24586" name="Text Placeholder 12"/>
          <p:cNvSpPr>
            <a:spLocks noGrp="1"/>
          </p:cNvSpPr>
          <p:nvPr>
            <p:ph type="body" sz="quarter" idx="26"/>
          </p:nvPr>
        </p:nvSpPr>
        <p:spPr>
          <a:xfrm>
            <a:off x="579438" y="3835401"/>
            <a:ext cx="1706562" cy="593727"/>
          </a:xfrm>
        </p:spPr>
        <p:txBody>
          <a:bodyPr>
            <a:no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1000" dirty="0">
                <a:solidFill>
                  <a:srgbClr val="2E67B1"/>
                </a:solidFill>
                <a:latin typeface="Cambria" panose="02040503050406030204" pitchFamily="18" charset="0"/>
              </a:rPr>
              <a:t>Разработан бизнес-план инновационного проекта</a:t>
            </a:r>
            <a:endParaRPr lang="en-JM" altLang="ru-RU" sz="1000" dirty="0">
              <a:solidFill>
                <a:srgbClr val="2E67B1"/>
              </a:solidFill>
              <a:latin typeface="Cambria" panose="02040503050406030204" pitchFamily="18" charset="0"/>
            </a:endParaRPr>
          </a:p>
        </p:txBody>
      </p:sp>
      <p:sp>
        <p:nvSpPr>
          <p:cNvPr id="24587" name="Text Placeholder 13"/>
          <p:cNvSpPr>
            <a:spLocks noGrp="1"/>
          </p:cNvSpPr>
          <p:nvPr>
            <p:ph type="body" sz="quarter" idx="27"/>
          </p:nvPr>
        </p:nvSpPr>
        <p:spPr>
          <a:xfrm>
            <a:off x="2743200" y="3835400"/>
            <a:ext cx="1965960" cy="812800"/>
          </a:xfrm>
        </p:spPr>
        <p:txBody>
          <a:bodyPr>
            <a:no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1000" dirty="0">
                <a:solidFill>
                  <a:srgbClr val="2E67B1"/>
                </a:solidFill>
                <a:latin typeface="Cambria" panose="02040503050406030204" pitchFamily="18" charset="0"/>
              </a:rPr>
              <a:t>Развитие проекта в части коммерциализации результатов НИР</a:t>
            </a:r>
            <a:endParaRPr lang="en-JM" altLang="ru-RU" sz="1000" dirty="0">
              <a:solidFill>
                <a:srgbClr val="2E67B1"/>
              </a:solidFill>
              <a:latin typeface="Cambria" panose="02040503050406030204" pitchFamily="18" charset="0"/>
            </a:endParaRPr>
          </a:p>
        </p:txBody>
      </p:sp>
      <p:sp>
        <p:nvSpPr>
          <p:cNvPr id="24588" name="Text Placeholder 14"/>
          <p:cNvSpPr>
            <a:spLocks noGrp="1"/>
          </p:cNvSpPr>
          <p:nvPr>
            <p:ph type="body" sz="quarter" idx="28"/>
          </p:nvPr>
        </p:nvSpPr>
        <p:spPr>
          <a:xfrm>
            <a:off x="4876800" y="3835400"/>
            <a:ext cx="1676400" cy="812800"/>
          </a:xfrm>
        </p:spPr>
        <p:txBody>
          <a:bodyPr>
            <a:no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1000" dirty="0">
                <a:solidFill>
                  <a:srgbClr val="2E67B1"/>
                </a:solidFill>
                <a:latin typeface="Cambria" panose="02040503050406030204" pitchFamily="18" charset="0"/>
              </a:rPr>
              <a:t>Подана заявка на регистрацию РИД. Название объекта ИС</a:t>
            </a:r>
            <a:endParaRPr lang="en-JM" altLang="ru-RU" sz="1000" dirty="0">
              <a:solidFill>
                <a:srgbClr val="2E67B1"/>
              </a:solidFill>
              <a:latin typeface="Cambria" panose="02040503050406030204" pitchFamily="18" charset="0"/>
            </a:endParaRPr>
          </a:p>
        </p:txBody>
      </p:sp>
      <p:sp>
        <p:nvSpPr>
          <p:cNvPr id="24589" name="Text Placeholder 15"/>
          <p:cNvSpPr>
            <a:spLocks noGrp="1"/>
          </p:cNvSpPr>
          <p:nvPr>
            <p:ph type="body" sz="quarter" idx="29"/>
          </p:nvPr>
        </p:nvSpPr>
        <p:spPr>
          <a:xfrm>
            <a:off x="6980238" y="3835401"/>
            <a:ext cx="1935162" cy="923927"/>
          </a:xfrm>
        </p:spPr>
        <p:txBody>
          <a:bodyPr>
            <a:normAutofit/>
          </a:bodyPr>
          <a:lstStyle/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ru-RU" altLang="ru-RU" sz="1000" dirty="0">
                <a:solidFill>
                  <a:srgbClr val="2E67B1"/>
                </a:solidFill>
                <a:latin typeface="Cambria" panose="02040503050406030204" pitchFamily="18" charset="0"/>
              </a:rPr>
              <a:t>Пройдена </a:t>
            </a:r>
            <a:r>
              <a:rPr lang="ru-RU" altLang="ru-RU" sz="1000" dirty="0" err="1">
                <a:solidFill>
                  <a:srgbClr val="2E67B1"/>
                </a:solidFill>
                <a:latin typeface="Cambria" panose="02040503050406030204" pitchFamily="18" charset="0"/>
              </a:rPr>
              <a:t>преакселерационная</a:t>
            </a:r>
            <a:r>
              <a:rPr lang="ru-RU" altLang="ru-RU" sz="1000" dirty="0">
                <a:solidFill>
                  <a:srgbClr val="2E67B1"/>
                </a:solidFill>
                <a:latin typeface="Cambria" panose="02040503050406030204" pitchFamily="18" charset="0"/>
              </a:rPr>
              <a:t> программа</a:t>
            </a:r>
            <a:endParaRPr lang="en-JM" altLang="ru-RU" sz="1000" dirty="0">
              <a:solidFill>
                <a:srgbClr val="2E67B1"/>
              </a:solidFill>
              <a:latin typeface="Cambria" panose="020405030504060302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80060" y="990601"/>
            <a:ext cx="8305800" cy="95410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latin typeface="Cambria" panose="02040503050406030204" pitchFamily="18" charset="0"/>
                <a:cs typeface="+mn-cs"/>
              </a:rPr>
              <a:t>Опишите результаты, которые вы планируете получить в конце 1-го и 2-го года программы «УМНИК», согласно Положению о программе «УМНИК». Обозначьте, что необходимо защитить в Вашем проекте (патент, полезная модель, изобретение, промышленный образец; свидетельство, лицензирование, сертификация). На кого будут оформлены права на ИС. </a:t>
            </a:r>
          </a:p>
        </p:txBody>
      </p:sp>
      <p:sp>
        <p:nvSpPr>
          <p:cNvPr id="24592" name="Текст 1"/>
          <p:cNvSpPr>
            <a:spLocks noGrp="1"/>
          </p:cNvSpPr>
          <p:nvPr>
            <p:ph type="body" sz="quarter" idx="22"/>
          </p:nvPr>
        </p:nvSpPr>
        <p:spPr>
          <a:xfrm>
            <a:off x="2743202" y="4648200"/>
            <a:ext cx="1981199" cy="1143000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ru-RU" altLang="ru-RU" sz="1000" dirty="0"/>
              <a:t>(подана заявка в программу «СТАРТ»; либо зарегистрировано малое инновационное предприятие; </a:t>
            </a:r>
            <a:r>
              <a:rPr lang="ru-RU" sz="1000" dirty="0"/>
              <a:t>либо передача прав на РИД)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457200" y="261937"/>
            <a:ext cx="8229600" cy="715963"/>
          </a:xfrm>
        </p:spPr>
        <p:txBody>
          <a:bodyPr/>
          <a:lstStyle/>
          <a:p>
            <a:pPr eaLnBrk="1" hangingPunct="1"/>
            <a:r>
              <a:rPr lang="ru-RU" altLang="ru-RU" sz="2400" b="1" dirty="0">
                <a:latin typeface="Cambria" panose="02040503050406030204" pitchFamily="18" charset="0"/>
              </a:rPr>
              <a:t>Партнеры, заинтересованные организации</a:t>
            </a:r>
          </a:p>
        </p:txBody>
      </p:sp>
      <p:sp>
        <p:nvSpPr>
          <p:cNvPr id="16" name="Content Placeholder 4"/>
          <p:cNvSpPr txBox="1">
            <a:spLocks/>
          </p:cNvSpPr>
          <p:nvPr/>
        </p:nvSpPr>
        <p:spPr>
          <a:xfrm rot="10800000" flipV="1">
            <a:off x="457200" y="982021"/>
            <a:ext cx="8153400" cy="25485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1" hangingPunct="1">
              <a:spcBef>
                <a:spcPct val="20000"/>
              </a:spcBef>
              <a:buFont typeface="Arial" panose="020B0604020202020204" pitchFamily="34" charset="0"/>
              <a:buNone/>
              <a:defRPr sz="1600" b="1">
                <a:solidFill>
                  <a:srgbClr val="404040"/>
                </a:solidFill>
                <a:latin typeface="+mn-lt"/>
                <a:cs typeface="+mn-cs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404040"/>
                </a:solidFill>
                <a:latin typeface="+mn-lt"/>
                <a:cs typeface="+mn-cs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+mn-lt"/>
                <a:cs typeface="+mn-cs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rgbClr val="404040"/>
                </a:solidFill>
                <a:latin typeface="+mn-lt"/>
                <a:cs typeface="+mn-cs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None/>
              <a:defRPr sz="1600">
                <a:solidFill>
                  <a:srgbClr val="404040"/>
                </a:solidFill>
                <a:latin typeface="+mn-lt"/>
                <a:cs typeface="+mn-cs"/>
              </a:defRPr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cs typeface="+mn-cs"/>
              </a:defRPr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cs typeface="+mn-cs"/>
              </a:defRPr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cs typeface="+mn-cs"/>
              </a:defRPr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>
                <a:latin typeface="+mn-lt"/>
                <a:cs typeface="+mn-cs"/>
              </a:defRPr>
            </a:lvl9pPr>
          </a:lstStyle>
          <a:p>
            <a:pPr mar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altLang="ru-RU" dirty="0">
                <a:solidFill>
                  <a:schemeClr val="tx1"/>
                </a:solidFill>
                <a:latin typeface="Cambria" panose="02040503050406030204" pitchFamily="18" charset="0"/>
              </a:rPr>
              <a:t>Укажите, кому потенциально интересен Ваш проект, кто готов оказать поддержку его развитию, кто готов предоставить дополнительные ресурсы (оборудование, финансы, помещение, комплектующие, образцы). При наличии таковых - продемонстрируйте имеющиеся намерения в виде письма от организации или вуза, на базе которого будет реализовываться проект.</a:t>
            </a:r>
            <a:endParaRPr lang="ru-RU" altLang="ru-RU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algn="ctr" eaLnBrk="1" hangingPunct="1"/>
            <a:r>
              <a:rPr lang="ru-RU" altLang="ru-RU" sz="4000" b="1" dirty="0">
                <a:latin typeface="Cambria" panose="02040503050406030204" pitchFamily="18" charset="0"/>
              </a:rPr>
              <a:t>Спасибо за внимание</a:t>
            </a:r>
            <a:endParaRPr lang="en-JM" altLang="ru-RU" sz="4000" b="1" dirty="0">
              <a:latin typeface="Cambria" panose="02040503050406030204" pitchFamily="18" charset="0"/>
            </a:endParaRPr>
          </a:p>
        </p:txBody>
      </p:sp>
      <p:sp>
        <p:nvSpPr>
          <p:cNvPr id="24" name="Rectangle 18"/>
          <p:cNvSpPr>
            <a:spLocks noChangeArrowheads="1"/>
          </p:cNvSpPr>
          <p:nvPr/>
        </p:nvSpPr>
        <p:spPr bwMode="auto">
          <a:xfrm>
            <a:off x="-7620" y="3919179"/>
            <a:ext cx="9144000" cy="732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Контактная информация: </a:t>
            </a:r>
          </a:p>
          <a:p>
            <a:pPr algn="ctr" eaLnBrk="1" fontAlgn="auto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itchFamily="18" charset="0"/>
                <a:cs typeface="+mn-cs"/>
              </a:rPr>
              <a:t>веб-сайт, электронная почта, телефон</a:t>
            </a:r>
            <a:endParaRPr lang="en-JM" sz="1600" dirty="0">
              <a:solidFill>
                <a:schemeClr val="tx1">
                  <a:lumMod val="75000"/>
                  <a:lumOff val="25000"/>
                </a:schemeClr>
              </a:solidFill>
              <a:latin typeface="Cambria" pitchFamily="18" charset="0"/>
              <a:cs typeface="+mn-cs"/>
            </a:endParaRPr>
          </a:p>
        </p:txBody>
      </p:sp>
      <p:sp>
        <p:nvSpPr>
          <p:cNvPr id="27656" name="Прямоугольник 28"/>
          <p:cNvSpPr>
            <a:spLocks noChangeArrowheads="1"/>
          </p:cNvSpPr>
          <p:nvPr/>
        </p:nvSpPr>
        <p:spPr bwMode="auto">
          <a:xfrm>
            <a:off x="7620" y="2006600"/>
            <a:ext cx="9144000" cy="113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2800">
                <a:solidFill>
                  <a:srgbClr val="404040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400">
                <a:solidFill>
                  <a:srgbClr val="404040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rgbClr val="404040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b="1" dirty="0">
                <a:solidFill>
                  <a:srgbClr val="2E67B1"/>
                </a:solidFill>
                <a:latin typeface="Cambria" panose="02040503050406030204" pitchFamily="18" charset="0"/>
              </a:rPr>
              <a:t>Фамилия Имя Отчество</a:t>
            </a:r>
            <a:r>
              <a:rPr lang="en-JM" altLang="ru-RU" b="1" dirty="0">
                <a:solidFill>
                  <a:srgbClr val="2E67B1"/>
                </a:solidFill>
                <a:latin typeface="Cambria" panose="02040503050406030204" pitchFamily="18" charset="0"/>
              </a:rPr>
              <a:t> </a:t>
            </a:r>
            <a:r>
              <a:rPr lang="ru-RU" altLang="ru-RU" b="1" dirty="0">
                <a:solidFill>
                  <a:srgbClr val="2E67B1"/>
                </a:solidFill>
                <a:latin typeface="Cambria" panose="02040503050406030204" pitchFamily="18" charset="0"/>
              </a:rPr>
              <a:t>(выступающего)</a:t>
            </a:r>
            <a:endParaRPr lang="ru-RU" altLang="ru-RU" sz="2400" b="1" dirty="0">
              <a:solidFill>
                <a:schemeClr val="tx1"/>
              </a:solidFill>
              <a:latin typeface="Cambria" panose="02040503050406030204" pitchFamily="18" charset="0"/>
              <a:cs typeface="+mn-cs"/>
              <a:sym typeface="Symbol" panose="05050102010706020507" pitchFamily="18" charset="2"/>
            </a:endParaRP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  <a:defRPr/>
            </a:pPr>
            <a:r>
              <a:rPr lang="en-JM" altLang="ru-RU" sz="2400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 </a:t>
            </a:r>
            <a:r>
              <a:rPr lang="ru-RU" altLang="ru-RU" sz="2400" b="1" dirty="0">
                <a:solidFill>
                  <a:schemeClr val="tx1"/>
                </a:solidFill>
                <a:latin typeface="Cambria" panose="02040503050406030204" pitchFamily="18" charset="0"/>
                <a:cs typeface="+mn-cs"/>
              </a:rPr>
              <a:t>должность, место работы (учебы)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5000</TotalTime>
  <Words>815</Words>
  <Application>Microsoft Office PowerPoint</Application>
  <PresentationFormat>Экран (4:3)</PresentationFormat>
  <Paragraphs>78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Cambria</vt:lpstr>
      <vt:lpstr>PT Sans Narrow</vt:lpstr>
      <vt:lpstr>Office Theme</vt:lpstr>
      <vt:lpstr>«Название проекта»</vt:lpstr>
      <vt:lpstr>Разделы презентации</vt:lpstr>
      <vt:lpstr>Актуальность идеи («проблематика»)</vt:lpstr>
      <vt:lpstr>Предлагаемое решение (конечный продукт)</vt:lpstr>
      <vt:lpstr>Перспектива коммерциализации результата НИОКР </vt:lpstr>
      <vt:lpstr>Перспектива коммерциализации результата НИОКР </vt:lpstr>
      <vt:lpstr>Обоснование научной новизны проекта</vt:lpstr>
      <vt:lpstr>Техническая значимость </vt:lpstr>
      <vt:lpstr>Научно-технический задел исполнителей проекта</vt:lpstr>
      <vt:lpstr>План реализации </vt:lpstr>
      <vt:lpstr>Результаты проекта по этапам</vt:lpstr>
      <vt:lpstr>Партнеры, заинтересованные организации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2011 Project Review Powerpoint Presentation</dc:title>
  <dc:creator>Рамзес Хади</dc:creator>
  <cp:lastModifiedBy>Татьяна Никонова</cp:lastModifiedBy>
  <cp:revision>275</cp:revision>
  <dcterms:created xsi:type="dcterms:W3CDTF">2011-12-10T01:15:11Z</dcterms:created>
  <dcterms:modified xsi:type="dcterms:W3CDTF">2021-06-18T15:58:40Z</dcterms:modified>
</cp:coreProperties>
</file>