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91" r:id="rId3"/>
    <p:sldId id="271" r:id="rId4"/>
    <p:sldId id="260" r:id="rId5"/>
    <p:sldId id="293" r:id="rId6"/>
    <p:sldId id="297" r:id="rId7"/>
    <p:sldId id="292" r:id="rId8"/>
    <p:sldId id="294" r:id="rId9"/>
    <p:sldId id="296" r:id="rId10"/>
    <p:sldId id="261" r:id="rId11"/>
    <p:sldId id="288" r:id="rId12"/>
    <p:sldId id="287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D"/>
    <a:srgbClr val="2E67B1"/>
    <a:srgbClr val="4BACC6"/>
    <a:srgbClr val="1A6F90"/>
    <a:srgbClr val="425C73"/>
    <a:srgbClr val="CD6209"/>
    <a:srgbClr val="961E90"/>
    <a:srgbClr val="E6007A"/>
    <a:srgbClr val="D2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8086" autoAdjust="0"/>
  </p:normalViewPr>
  <p:slideViewPr>
    <p:cSldViewPr>
      <p:cViewPr varScale="1">
        <p:scale>
          <a:sx n="114" d="100"/>
          <a:sy n="114" d="100"/>
        </p:scale>
        <p:origin x="18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18/6/2021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18/6/2021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05935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21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20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20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3" y="3939654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1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2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2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40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5" y="394734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5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9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9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1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19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9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9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9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9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9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9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8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543800" cy="71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2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en-JM" altLang="ru-RU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2"/>
            <a:ext cx="8229600" cy="429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  <a:endParaRPr lang="en-JM" altLang="ru-RU" dirty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2819400"/>
            <a:ext cx="7391400" cy="838200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ru-RU" altLang="ru-RU" sz="3600" b="1" dirty="0">
                <a:latin typeface="Cambria" panose="02040503050406030204" pitchFamily="18" charset="0"/>
                <a:cs typeface="Segoe UI" panose="020B0502040204020203" pitchFamily="34" charset="0"/>
              </a:rPr>
              <a:t>«Название проекта»</a:t>
            </a:r>
            <a:endParaRPr lang="en-JM" altLang="ru-RU" sz="3600" b="1" dirty="0"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28600" y="4445000"/>
            <a:ext cx="7924800" cy="2032000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ФИО</a:t>
            </a:r>
          </a:p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студент, магистр, аспирант</a:t>
            </a:r>
          </a:p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Место работы/учебы</a:t>
            </a:r>
          </a:p>
        </p:txBody>
      </p:sp>
      <p:pic>
        <p:nvPicPr>
          <p:cNvPr id="7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8265" y="-221988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" y="285750"/>
            <a:ext cx="217260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План реализации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7" name="Group 27"/>
          <p:cNvGrpSpPr>
            <a:grpSpLocks/>
          </p:cNvGrpSpPr>
          <p:nvPr/>
        </p:nvGrpSpPr>
        <p:grpSpPr bwMode="auto">
          <a:xfrm>
            <a:off x="565150" y="1430339"/>
            <a:ext cx="1765300" cy="685800"/>
            <a:chOff x="533400" y="1752599"/>
            <a:chExt cx="1764792" cy="685801"/>
          </a:xfrm>
        </p:grpSpPr>
        <p:sp>
          <p:nvSpPr>
            <p:cNvPr id="5" name="Rectangle 4"/>
            <p:cNvSpPr/>
            <p:nvPr/>
          </p:nvSpPr>
          <p:spPr>
            <a:xfrm>
              <a:off x="5334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543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9" name="Group 28"/>
          <p:cNvGrpSpPr>
            <a:grpSpLocks/>
          </p:cNvGrpSpPr>
          <p:nvPr/>
        </p:nvGrpSpPr>
        <p:grpSpPr bwMode="auto">
          <a:xfrm>
            <a:off x="2667002" y="1430339"/>
            <a:ext cx="1755775" cy="685800"/>
            <a:chOff x="2667000" y="1752599"/>
            <a:chExt cx="1755648" cy="685801"/>
          </a:xfrm>
        </p:grpSpPr>
        <p:sp>
          <p:nvSpPr>
            <p:cNvPr id="8" name="Rectangle 7"/>
            <p:cNvSpPr/>
            <p:nvPr/>
          </p:nvSpPr>
          <p:spPr>
            <a:xfrm>
              <a:off x="2667000" y="1752599"/>
              <a:ext cx="1755648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1828799"/>
              <a:ext cx="1752473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79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1" name="Group 29"/>
          <p:cNvGrpSpPr>
            <a:grpSpLocks/>
          </p:cNvGrpSpPr>
          <p:nvPr/>
        </p:nvGrpSpPr>
        <p:grpSpPr bwMode="auto">
          <a:xfrm>
            <a:off x="4800600" y="1422400"/>
            <a:ext cx="1765300" cy="685800"/>
            <a:chOff x="4800600" y="1752599"/>
            <a:chExt cx="1764792" cy="685801"/>
          </a:xfrm>
        </p:grpSpPr>
        <p:sp>
          <p:nvSpPr>
            <p:cNvPr id="11" name="Rectangle 10"/>
            <p:cNvSpPr/>
            <p:nvPr/>
          </p:nvSpPr>
          <p:spPr>
            <a:xfrm>
              <a:off x="48006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453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3" name="Group 30"/>
          <p:cNvGrpSpPr>
            <a:grpSpLocks/>
          </p:cNvGrpSpPr>
          <p:nvPr/>
        </p:nvGrpSpPr>
        <p:grpSpPr bwMode="auto">
          <a:xfrm>
            <a:off x="6858000" y="1422400"/>
            <a:ext cx="1765300" cy="685800"/>
            <a:chOff x="6858000" y="1752599"/>
            <a:chExt cx="1764792" cy="685801"/>
          </a:xfrm>
        </p:grpSpPr>
        <p:sp>
          <p:nvSpPr>
            <p:cNvPr id="14" name="Rectangle 13"/>
            <p:cNvSpPr/>
            <p:nvPr/>
          </p:nvSpPr>
          <p:spPr>
            <a:xfrm>
              <a:off x="68580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8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268540"/>
            <a:ext cx="19812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4592" name="Content Placeholder 4"/>
          <p:cNvSpPr txBox="1">
            <a:spLocks/>
          </p:cNvSpPr>
          <p:nvPr/>
        </p:nvSpPr>
        <p:spPr bwMode="auto">
          <a:xfrm rot="10800000" flipV="1">
            <a:off x="520700" y="3011809"/>
            <a:ext cx="8534400" cy="29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Представьте план реализации идеи в конечный продукт, т.е. от начальной стадии (идеи) до готового продукта (работоспособной технологии) с указанием временных и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финансовых затрат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. Кратко обозначьте направление использования инвестиций. Изложите план проекта на 2 года Опишите основные мероприятия проекта. Если имеется возможность финансирования вашего проекта из иных (государственных, частных) источников – укажите их.</a:t>
            </a:r>
            <a:endParaRPr lang="ru-RU" altLang="ru-RU" sz="1400" b="1" dirty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Если стоимость реализации проекта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превосходит сумму гранта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, поясните, откуда придет дополнительное финансирование?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Какое оборудование и экспериментальная база необходимы для НИР? Есть ли они?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Результаты проекта по этапам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33400" y="2336800"/>
            <a:ext cx="1716088" cy="1295400"/>
          </a:xfrm>
        </p:spPr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2667000" y="2336800"/>
            <a:ext cx="1716088" cy="1295400"/>
          </a:xfrm>
        </p:spPr>
      </p:sp>
      <p:sp>
        <p:nvSpPr>
          <p:cNvPr id="6" name="Рисунок 5"/>
          <p:cNvSpPr>
            <a:spLocks noGrp="1"/>
          </p:cNvSpPr>
          <p:nvPr>
            <p:ph type="pic" sz="quarter" idx="17"/>
          </p:nvPr>
        </p:nvSpPr>
        <p:spPr>
          <a:xfrm>
            <a:off x="4800600" y="2336800"/>
            <a:ext cx="1716088" cy="1295400"/>
          </a:xfrm>
        </p:spPr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6934200" y="2336800"/>
            <a:ext cx="1716088" cy="1295400"/>
          </a:xfrm>
        </p:spPr>
      </p:sp>
      <p:sp>
        <p:nvSpPr>
          <p:cNvPr id="2458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876800" y="4749800"/>
            <a:ext cx="1836738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 об объекте ИС и сроках получения</a:t>
            </a:r>
          </a:p>
        </p:txBody>
      </p:sp>
      <p:sp>
        <p:nvSpPr>
          <p:cNvPr id="2458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041198" y="4800600"/>
            <a:ext cx="1744663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5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09600" y="4659933"/>
            <a:ext cx="1820862" cy="120746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6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579438" y="3835401"/>
            <a:ext cx="1706562" cy="593727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Разработан бизнес-план инновационного проекта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743200" y="3835400"/>
            <a:ext cx="1965960" cy="812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Развитие проекта в части коммерциализации результатов НИР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8" name="Text Placeholder 14"/>
          <p:cNvSpPr>
            <a:spLocks noGrp="1"/>
          </p:cNvSpPr>
          <p:nvPr>
            <p:ph type="body" sz="quarter" idx="28"/>
          </p:nvPr>
        </p:nvSpPr>
        <p:spPr>
          <a:xfrm>
            <a:off x="4876800" y="3835400"/>
            <a:ext cx="1676400" cy="812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Подана заявка на регистрацию РИД. Название объекта ИС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9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6980238" y="3835401"/>
            <a:ext cx="1935162" cy="92392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Пройдена </a:t>
            </a:r>
            <a:r>
              <a:rPr lang="ru-RU" altLang="ru-RU" sz="1000" dirty="0" err="1">
                <a:solidFill>
                  <a:srgbClr val="2E67B1"/>
                </a:solidFill>
                <a:latin typeface="Cambria" panose="02040503050406030204" pitchFamily="18" charset="0"/>
              </a:rPr>
              <a:t>преакселерационная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 программа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" y="990601"/>
            <a:ext cx="8305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ambria" panose="02040503050406030204" pitchFamily="18" charset="0"/>
                <a:cs typeface="+mn-cs"/>
              </a:rPr>
              <a:t>Опишите результаты, которые вы планируете получить в конце 1-го и 2-го года программы «УМНИК», согласно Положению о программе «УМНИК». Обозначьте, что необходимо защитить в Вашем проекте (патент, полезная модель, изобретение, промышленный образец; свидетельство, лицензирование, сертификация). На кого будут оформлены права на ИС. </a:t>
            </a:r>
          </a:p>
        </p:txBody>
      </p:sp>
      <p:sp>
        <p:nvSpPr>
          <p:cNvPr id="24592" name="Текст 1"/>
          <p:cNvSpPr>
            <a:spLocks noGrp="1"/>
          </p:cNvSpPr>
          <p:nvPr>
            <p:ph type="body" sz="quarter" idx="22"/>
          </p:nvPr>
        </p:nvSpPr>
        <p:spPr>
          <a:xfrm>
            <a:off x="2743202" y="4648200"/>
            <a:ext cx="1981199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000" dirty="0"/>
              <a:t>(подана заявка в программу «СТАРТ»; либо зарегистрировано малое инновационное предприятие; </a:t>
            </a:r>
            <a:r>
              <a:rPr lang="ru-RU" sz="1000" dirty="0"/>
              <a:t>либо передача прав на РИД)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61937"/>
            <a:ext cx="8229600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Партнеры, заинтересованные организации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457200" y="982021"/>
            <a:ext cx="8153400" cy="25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</a:rPr>
              <a:t>Укажите,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 таковых - продемонстрируйте имеющиеся намерения в виде письма от организации или вуза, на базе которого будет реализовываться проект.</a:t>
            </a:r>
            <a:endParaRPr lang="ru-RU" alt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latin typeface="Cambria" panose="02040503050406030204" pitchFamily="18" charset="0"/>
              </a:rPr>
              <a:t>Спасибо за внимание</a:t>
            </a:r>
            <a:endParaRPr lang="en-JM" altLang="ru-RU" sz="4000" b="1" dirty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-7620" y="3919179"/>
            <a:ext cx="91440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веб-сайт, электронная почта, телефон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7620" y="2006600"/>
            <a:ext cx="9144000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Фамилия Имя Отчество</a:t>
            </a:r>
            <a:r>
              <a:rPr lang="en-JM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(выступающего)</a:t>
            </a: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JM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должность, место работы (учебы)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98439"/>
            <a:ext cx="7467600" cy="71437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latin typeface="Cambria" panose="02040503050406030204" pitchFamily="18" charset="0"/>
              </a:rPr>
              <a:t>Разделы презентации</a:t>
            </a:r>
            <a:endParaRPr lang="en-JM" altLang="ru-RU" sz="3600" b="1" dirty="0">
              <a:latin typeface="Cambria" panose="020405030504060302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1193800"/>
            <a:ext cx="8991600" cy="4648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Актуальность идеи (проблематика)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Предлагаемое решение (конечный продукт)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Перспектива коммерциализации результата НИОКР (сферы применения и конкретный потребитель)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Обоснование научной новизны проекта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Техническая значимость (преимущества перед существующими аналогами)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План реализации проекта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Защита прав на интеллектуальную собственность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Партнеры, заинтересованные организации (если имеются /планируются)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Актуальность идеи («проблематика»)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971549"/>
            <a:ext cx="8382000" cy="174625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Республике Алтай, так и в России (мире)в целом, а также быть пригодной к защите интеллектуальной собственности (подаче заявки).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1" y="2867662"/>
            <a:ext cx="4435475" cy="2713039"/>
          </a:xfrm>
        </p:spPr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3867149"/>
            <a:ext cx="2362200" cy="933451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Автор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562600" y="4800600"/>
            <a:ext cx="3352800" cy="5334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Веб-сайт источника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9146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38671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48196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2921000"/>
            <a:ext cx="2362200" cy="933451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Описание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2"/>
            <a:ext cx="8229600" cy="71437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Предлагаемое решение (конечный продукт)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70065" y="960437"/>
            <a:ext cx="8229600" cy="155416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макет.</a:t>
            </a:r>
          </a:p>
        </p:txBody>
      </p:sp>
      <p:pic>
        <p:nvPicPr>
          <p:cNvPr id="1946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811464"/>
            <a:ext cx="397351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678113" y="2977595"/>
            <a:ext cx="1090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Описание</a:t>
            </a:r>
            <a:endParaRPr lang="en-JM" altLang="ru-RU" sz="16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609600" y="302260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8971" y="304802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91836" y="1019176"/>
            <a:ext cx="8118764" cy="2714624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Понимание размеров целевого рынка в России (если целимся в него) и мирового (если есть внешний прицел). 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Портрет потенциального потребителя, сколько он платит за аналоги сейчас или сколько теряет, не решая проблему.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Оценка размера рынка (TAM, SAM, SOM) с соответствующей диаграммой,  указанием источника приведенной информации.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85776" y="990600"/>
            <a:ext cx="8124825" cy="1320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Опишите планируемую бизнес-модель (как на указанном рынке идея будет монетизироваться). Охарактеризуйте наличие рисков (в том числе коммерциализации) всего проекта и мер их снижения.</a:t>
            </a:r>
            <a:endParaRPr lang="ru-RU" altLang="ru-RU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971" y="304802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79400"/>
            <a:ext cx="7859712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Обоснование научной новизны проекта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3"/>
          </p:nvPr>
        </p:nvSpPr>
        <p:spPr>
          <a:xfrm>
            <a:off x="473075" y="990600"/>
            <a:ext cx="8137525" cy="1625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Отразите научные исследования, в результате которых возникла идея, а также условия, необходимые для ее реализации. Что нового в научной составляющей Вы предлагаете по сравнению с тем, что есть в науке, технике и технологии сейчас?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00601" y="2925763"/>
            <a:ext cx="3749675" cy="2636837"/>
          </a:xfrm>
        </p:spPr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979488" y="2930605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685800" y="308300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598489"/>
            <a:ext cx="8229600" cy="46831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Техническая значимость</a:t>
            </a:r>
            <a:br>
              <a:rPr lang="ru-RU" altLang="ru-RU" sz="2000" b="1" dirty="0">
                <a:latin typeface="Cambria" panose="02040503050406030204" pitchFamily="18" charset="0"/>
              </a:rPr>
            </a:br>
            <a:endParaRPr lang="en-JM" altLang="ru-RU" sz="2000"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86640"/>
              </p:ext>
            </p:extLst>
          </p:nvPr>
        </p:nvGraphicFramePr>
        <p:xfrm>
          <a:off x="641352" y="1092201"/>
          <a:ext cx="7859713" cy="314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672">
                <a:tc>
                  <a:txBody>
                    <a:bodyPr/>
                    <a:lstStyle/>
                    <a:p>
                      <a:r>
                        <a:rPr lang="ru-RU" sz="1500" dirty="0"/>
                        <a:t>Название </a:t>
                      </a:r>
                      <a:endParaRPr lang="en-JM" sz="15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Показатель1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 2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</a:t>
                      </a:r>
                      <a:r>
                        <a:rPr lang="ru-RU" sz="1500" kern="1200" baseline="0" dirty="0"/>
                        <a:t> 3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 4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ru-RU" sz="1900" dirty="0"/>
                        <a:t>Ваш продукт</a:t>
                      </a: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1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2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3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4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6738" y="4391561"/>
            <a:ext cx="7924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6007A"/>
              </a:buClr>
              <a:defRPr/>
            </a:pPr>
            <a:r>
              <a:rPr lang="ru-RU" sz="1600" b="1" dirty="0">
                <a:latin typeface="Cambria" pitchFamily="18" charset="0"/>
                <a:cs typeface="+mn-cs"/>
              </a:rPr>
              <a:t>Представьте сравнительный анализ Вашего продукта с существующими аналогичными способами, методами и путями решения проблемы на сегодняшний день; обозначьте Ваши преимущества и недостатки; отметьте,  в чем проявляется решающее влияние Вашей идеи на современную технику и технологии.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7838" y="274637"/>
            <a:ext cx="7859712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Научно-технический задел исполнителей проекта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477840" y="889000"/>
            <a:ext cx="8404225" cy="21336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Поясните, что уже сделано на сегодняшний день. Есть ли прототип, опытный образец, научно-техническая документация. Поясните, имеете ли Вы доступ к оборудованию для проведения НИОКР, экспериментальную базу для проведения испытаний. Какие  объекты интеллектуальной собственности имеются на сегодняшний день, которые можно «использовать» в процессе реализации проекта. Что мешает продолжить работу, и как программа «УМНИК» может «помочь». Опишите научно-технический потенциал авторов проекта. Опишите ваш опыт работ по выполнению НИОКР и управлению проектами.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53000" y="3124201"/>
            <a:ext cx="3636964" cy="2433639"/>
          </a:xfrm>
        </p:spPr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944563" y="3641805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715965" y="378150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5000</TotalTime>
  <Words>815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PT Sans Narrow</vt:lpstr>
      <vt:lpstr>Office Theme</vt:lpstr>
      <vt:lpstr>«Название проекта»</vt:lpstr>
      <vt:lpstr>Разделы презентации</vt:lpstr>
      <vt:lpstr>Актуальность идеи («проблематика»)</vt:lpstr>
      <vt:lpstr>Предлагаемое решение (конечный продукт)</vt:lpstr>
      <vt:lpstr>Перспектива коммерциализации результата НИОКР </vt:lpstr>
      <vt:lpstr>Перспектива коммерциализации результата НИОКР </vt:lpstr>
      <vt:lpstr>Обоснование научной новизны проекта</vt:lpstr>
      <vt:lpstr>Техническая значимость </vt:lpstr>
      <vt:lpstr>Научно-технический задел исполнителей проекта</vt:lpstr>
      <vt:lpstr>План реализации </vt:lpstr>
      <vt:lpstr>Результаты проекта по этапам</vt:lpstr>
      <vt:lpstr>Партнеры, заинтересованные организации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Татьяна Никонова</cp:lastModifiedBy>
  <cp:revision>275</cp:revision>
  <dcterms:created xsi:type="dcterms:W3CDTF">2011-12-10T01:15:11Z</dcterms:created>
  <dcterms:modified xsi:type="dcterms:W3CDTF">2021-06-18T15:58:40Z</dcterms:modified>
</cp:coreProperties>
</file>